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91" r:id="rId3"/>
    <p:sldId id="528" r:id="rId4"/>
    <p:sldId id="487" r:id="rId5"/>
    <p:sldId id="490" r:id="rId6"/>
    <p:sldId id="493" r:id="rId7"/>
    <p:sldId id="529" r:id="rId8"/>
    <p:sldId id="485" r:id="rId9"/>
    <p:sldId id="491" r:id="rId10"/>
    <p:sldId id="494" r:id="rId11"/>
    <p:sldId id="492" r:id="rId12"/>
    <p:sldId id="510" r:id="rId13"/>
    <p:sldId id="530" r:id="rId14"/>
    <p:sldId id="513" r:id="rId15"/>
    <p:sldId id="514" r:id="rId16"/>
    <p:sldId id="515" r:id="rId17"/>
    <p:sldId id="516" r:id="rId18"/>
    <p:sldId id="517" r:id="rId19"/>
    <p:sldId id="518" r:id="rId20"/>
    <p:sldId id="519" r:id="rId21"/>
    <p:sldId id="496" r:id="rId22"/>
    <p:sldId id="497" r:id="rId23"/>
    <p:sldId id="500" r:id="rId24"/>
    <p:sldId id="501" r:id="rId25"/>
    <p:sldId id="521" r:id="rId26"/>
    <p:sldId id="503" r:id="rId27"/>
    <p:sldId id="504" r:id="rId28"/>
    <p:sldId id="505" r:id="rId29"/>
    <p:sldId id="520" r:id="rId30"/>
    <p:sldId id="531" r:id="rId31"/>
    <p:sldId id="443" r:id="rId32"/>
    <p:sldId id="444" r:id="rId33"/>
    <p:sldId id="445" r:id="rId34"/>
    <p:sldId id="446" r:id="rId35"/>
    <p:sldId id="447" r:id="rId36"/>
    <p:sldId id="448" r:id="rId37"/>
    <p:sldId id="449" r:id="rId38"/>
    <p:sldId id="450" r:id="rId39"/>
    <p:sldId id="532" r:id="rId40"/>
    <p:sldId id="522" r:id="rId41"/>
    <p:sldId id="52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756"/>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2E015-EC55-914C-A861-C6DD21D50FE6}" type="datetimeFigureOut">
              <a:rPr kumimoji="1" lang="zh-CN" altLang="en-US" smtClean="0"/>
              <a:t>2023/4/18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800A4-7932-AE48-BEF9-6FC6AF194223}" type="slidenum">
              <a:rPr kumimoji="1" lang="zh-CN" altLang="en-US" smtClean="0"/>
              <a:t>‹#›</a:t>
            </a:fld>
            <a:endParaRPr kumimoji="1" lang="zh-CN" altLang="en-US"/>
          </a:p>
        </p:txBody>
      </p:sp>
    </p:spTree>
    <p:extLst>
      <p:ext uri="{BB962C8B-B14F-4D97-AF65-F5344CB8AC3E}">
        <p14:creationId xmlns:p14="http://schemas.microsoft.com/office/powerpoint/2010/main" val="952177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第一范式指的是引入神经网络之前</a:t>
            </a:r>
            <a:r>
              <a:rPr lang="en" altLang="zh-CN" b="0" i="0" dirty="0">
                <a:solidFill>
                  <a:srgbClr val="121212"/>
                </a:solidFill>
                <a:effectLst/>
                <a:latin typeface="-apple-system"/>
              </a:rPr>
              <a:t>NLP</a:t>
            </a:r>
            <a:r>
              <a:rPr lang="zh-CN" altLang="en-US" b="0" i="0" dirty="0">
                <a:solidFill>
                  <a:srgbClr val="121212"/>
                </a:solidFill>
                <a:effectLst/>
                <a:latin typeface="-apple-system"/>
              </a:rPr>
              <a:t>领域的处理方法，提取出自然语言语料库中的一些特征，利用特定的规则或数学、统计学的模型来对特征进行匹配和利用，进而完成特定的</a:t>
            </a:r>
            <a:r>
              <a:rPr lang="en" altLang="zh-CN" b="0" i="0" dirty="0">
                <a:solidFill>
                  <a:srgbClr val="121212"/>
                </a:solidFill>
                <a:effectLst/>
                <a:latin typeface="-apple-system"/>
              </a:rPr>
              <a:t>NLP</a:t>
            </a:r>
            <a:r>
              <a:rPr lang="zh-CN" altLang="en-US" b="0" i="0" dirty="0">
                <a:solidFill>
                  <a:srgbClr val="121212"/>
                </a:solidFill>
                <a:effectLst/>
                <a:latin typeface="-apple-system"/>
              </a:rPr>
              <a:t>任务。常见的方法比如贝叶斯、</a:t>
            </a:r>
            <a:r>
              <a:rPr lang="en" altLang="zh-CN" b="0" i="0" dirty="0" err="1">
                <a:solidFill>
                  <a:srgbClr val="121212"/>
                </a:solidFill>
                <a:effectLst/>
                <a:latin typeface="-apple-system"/>
              </a:rPr>
              <a:t>veterbi</a:t>
            </a:r>
            <a:r>
              <a:rPr lang="zh-CN" altLang="en-US" b="0" i="0" dirty="0">
                <a:solidFill>
                  <a:srgbClr val="121212"/>
                </a:solidFill>
                <a:effectLst/>
                <a:latin typeface="-apple-system"/>
              </a:rPr>
              <a:t>算法、隐马尔可夫模型等等，来进行序列分类、序列标注等任务。</a:t>
            </a:r>
            <a:endParaRPr lang="en-US" altLang="zh-CN" b="0" i="0" dirty="0">
              <a:solidFill>
                <a:srgbClr val="121212"/>
              </a:solidFill>
              <a:effectLst/>
              <a:latin typeface="-apple-system"/>
            </a:endParaRPr>
          </a:p>
          <a:p>
            <a:r>
              <a:rPr lang="zh-CN" altLang="en-US" b="0" i="0" dirty="0">
                <a:solidFill>
                  <a:srgbClr val="121212"/>
                </a:solidFill>
                <a:effectLst/>
                <a:latin typeface="-apple-system"/>
              </a:rPr>
              <a:t>第二范式指的是神经网络引进之后，预训练模型出现之前</a:t>
            </a:r>
            <a:r>
              <a:rPr lang="en" altLang="zh-CN" b="0" i="0" dirty="0">
                <a:solidFill>
                  <a:srgbClr val="121212"/>
                </a:solidFill>
                <a:effectLst/>
                <a:latin typeface="-apple-system"/>
              </a:rPr>
              <a:t>NLP</a:t>
            </a:r>
            <a:r>
              <a:rPr lang="zh-CN" altLang="en-US" b="0" i="0" dirty="0">
                <a:solidFill>
                  <a:srgbClr val="121212"/>
                </a:solidFill>
                <a:effectLst/>
                <a:latin typeface="-apple-system"/>
              </a:rPr>
              <a:t>领域的研究方法，这类方法不用手动设置特征和规则，节省了大量的人力资源，但仍然需要人工设计合适的神经网路架构来对数据集进行训练。常见的方法比如</a:t>
            </a:r>
            <a:r>
              <a:rPr lang="en" altLang="zh-CN" b="0" i="0" dirty="0">
                <a:solidFill>
                  <a:srgbClr val="121212"/>
                </a:solidFill>
                <a:effectLst/>
                <a:latin typeface="-apple-system"/>
              </a:rPr>
              <a:t>CNN</a:t>
            </a:r>
            <a:r>
              <a:rPr lang="zh-CN" altLang="en" b="0" i="0" dirty="0">
                <a:solidFill>
                  <a:srgbClr val="121212"/>
                </a:solidFill>
                <a:effectLst/>
                <a:latin typeface="-apple-system"/>
              </a:rPr>
              <a:t>、</a:t>
            </a:r>
            <a:r>
              <a:rPr lang="en" altLang="zh-CN" b="0" i="0" dirty="0">
                <a:solidFill>
                  <a:srgbClr val="121212"/>
                </a:solidFill>
                <a:effectLst/>
                <a:latin typeface="-apple-system"/>
              </a:rPr>
              <a:t>RNN</a:t>
            </a:r>
            <a:r>
              <a:rPr lang="zh-CN" altLang="en" b="0" i="0" dirty="0">
                <a:solidFill>
                  <a:srgbClr val="121212"/>
                </a:solidFill>
                <a:effectLst/>
                <a:latin typeface="-apple-system"/>
              </a:rPr>
              <a:t>、</a:t>
            </a:r>
            <a:r>
              <a:rPr lang="zh-CN" altLang="en-US" b="0" i="0" dirty="0">
                <a:solidFill>
                  <a:srgbClr val="121212"/>
                </a:solidFill>
                <a:effectLst/>
                <a:latin typeface="-apple-system"/>
              </a:rPr>
              <a:t>机器翻译中的</a:t>
            </a:r>
            <a:r>
              <a:rPr lang="en" altLang="zh-CN" b="0" i="0" dirty="0">
                <a:solidFill>
                  <a:srgbClr val="121212"/>
                </a:solidFill>
                <a:effectLst/>
                <a:latin typeface="-apple-system"/>
              </a:rPr>
              <a:t>Seq2Seq</a:t>
            </a:r>
            <a:r>
              <a:rPr lang="zh-CN" altLang="en-US" b="0" i="0" dirty="0">
                <a:solidFill>
                  <a:srgbClr val="121212"/>
                </a:solidFill>
                <a:effectLst/>
                <a:latin typeface="-apple-system"/>
              </a:rPr>
              <a:t>模型等等。</a:t>
            </a:r>
            <a:endParaRPr lang="en-US" altLang="zh-CN" b="0" i="0" dirty="0">
              <a:solidFill>
                <a:srgbClr val="121212"/>
              </a:solidFill>
              <a:effectLst/>
              <a:latin typeface="-apple-system"/>
            </a:endParaRPr>
          </a:p>
          <a:p>
            <a:r>
              <a:rPr lang="zh-CN" altLang="en-US" b="0" i="0" dirty="0">
                <a:solidFill>
                  <a:srgbClr val="121212"/>
                </a:solidFill>
                <a:effectLst/>
                <a:latin typeface="-apple-system"/>
              </a:rPr>
              <a:t>第三范式指的是先在大的无监督数据集上进行预训练，学习到一些通用的语法和语义特征，然后利用预训练好的模型在下游任务的特定数据集上进行</a:t>
            </a:r>
            <a:r>
              <a:rPr lang="en" altLang="zh-CN" b="0" i="0" dirty="0">
                <a:solidFill>
                  <a:srgbClr val="121212"/>
                </a:solidFill>
                <a:effectLst/>
                <a:latin typeface="-apple-system"/>
              </a:rPr>
              <a:t>fine-tuning</a:t>
            </a:r>
            <a:r>
              <a:rPr lang="zh-CN" altLang="en" b="0" i="0" dirty="0">
                <a:solidFill>
                  <a:srgbClr val="121212"/>
                </a:solidFill>
                <a:effectLst/>
                <a:latin typeface="-apple-system"/>
              </a:rPr>
              <a:t>，</a:t>
            </a:r>
            <a:r>
              <a:rPr lang="zh-CN" altLang="en-US" b="0" i="0" dirty="0">
                <a:solidFill>
                  <a:srgbClr val="121212"/>
                </a:solidFill>
                <a:effectLst/>
                <a:latin typeface="-apple-system"/>
              </a:rPr>
              <a:t>使模型更适应下游任务。</a:t>
            </a:r>
            <a:r>
              <a:rPr lang="en" altLang="zh-CN" b="0" i="0" dirty="0">
                <a:solidFill>
                  <a:srgbClr val="121212"/>
                </a:solidFill>
                <a:effectLst/>
                <a:latin typeface="-apple-system"/>
              </a:rPr>
              <a:t>GPT</a:t>
            </a:r>
            <a:r>
              <a:rPr lang="zh-CN" altLang="en" b="0" i="0" dirty="0">
                <a:solidFill>
                  <a:srgbClr val="121212"/>
                </a:solidFill>
                <a:effectLst/>
                <a:latin typeface="-apple-system"/>
              </a:rPr>
              <a:t>、</a:t>
            </a:r>
            <a:r>
              <a:rPr lang="en" altLang="zh-CN" b="0" i="0" dirty="0">
                <a:solidFill>
                  <a:srgbClr val="121212"/>
                </a:solidFill>
                <a:effectLst/>
                <a:latin typeface="-apple-system"/>
              </a:rPr>
              <a:t>Bert</a:t>
            </a:r>
            <a:r>
              <a:rPr lang="zh-CN" altLang="en" b="0" i="0" dirty="0">
                <a:solidFill>
                  <a:srgbClr val="121212"/>
                </a:solidFill>
                <a:effectLst/>
                <a:latin typeface="-apple-system"/>
              </a:rPr>
              <a:t>、</a:t>
            </a:r>
            <a:r>
              <a:rPr lang="en" altLang="zh-CN" b="0" i="0" dirty="0" err="1">
                <a:solidFill>
                  <a:srgbClr val="121212"/>
                </a:solidFill>
                <a:effectLst/>
                <a:latin typeface="-apple-system"/>
              </a:rPr>
              <a:t>XLNet</a:t>
            </a:r>
            <a:r>
              <a:rPr lang="zh-CN" altLang="en-US" b="0" i="0" dirty="0">
                <a:solidFill>
                  <a:srgbClr val="121212"/>
                </a:solidFill>
                <a:effectLst/>
                <a:latin typeface="-apple-system"/>
              </a:rPr>
              <a:t>等模型都属于第三范式，其特点是不需要大量的有监督下游任务数据，模型主要在大型无监督数据上训练，只需要少量下游任务数据来微调少量网络层即可。</a:t>
            </a:r>
            <a:endParaRPr lang="en-US" altLang="zh-CN" b="0" i="0" dirty="0">
              <a:solidFill>
                <a:srgbClr val="121212"/>
              </a:solidFill>
              <a:effectLst/>
              <a:latin typeface="-apple-system"/>
            </a:endParaRPr>
          </a:p>
          <a:p>
            <a:r>
              <a:rPr lang="zh-CN" altLang="en-US" b="0" i="0" dirty="0">
                <a:solidFill>
                  <a:srgbClr val="121212"/>
                </a:solidFill>
                <a:effectLst/>
                <a:latin typeface="-apple-system"/>
              </a:rPr>
              <a:t>第四范式指的是将下游任务的建模方式重新定义，通过合适的</a:t>
            </a:r>
            <a:r>
              <a:rPr lang="en" altLang="zh-CN" b="0" i="0" dirty="0">
                <a:solidFill>
                  <a:srgbClr val="121212"/>
                </a:solidFill>
                <a:effectLst/>
                <a:latin typeface="-apple-system"/>
              </a:rPr>
              <a:t>prompt</a:t>
            </a:r>
            <a:r>
              <a:rPr lang="zh-CN" altLang="en-US" b="0" i="0" dirty="0">
                <a:solidFill>
                  <a:srgbClr val="121212"/>
                </a:solidFill>
                <a:effectLst/>
                <a:latin typeface="-apple-system"/>
              </a:rPr>
              <a:t>来实现直接在预训练模型上解决下游任务，这种模式需要极少量（甚至不需要）下游任务数据，使得小样本、零样本学习成为可能。</a:t>
            </a:r>
            <a:endParaRPr kumimoji="1" lang="zh-CN" altLang="en-US" dirty="0"/>
          </a:p>
        </p:txBody>
      </p:sp>
      <p:sp>
        <p:nvSpPr>
          <p:cNvPr id="4" name="灯片编号占位符 3"/>
          <p:cNvSpPr>
            <a:spLocks noGrp="1"/>
          </p:cNvSpPr>
          <p:nvPr>
            <p:ph type="sldNum" sz="quarter" idx="5"/>
          </p:nvPr>
        </p:nvSpPr>
        <p:spPr/>
        <p:txBody>
          <a:bodyPr/>
          <a:lstStyle/>
          <a:p>
            <a:fld id="{572800A4-7932-AE48-BEF9-6FC6AF194223}" type="slidenum">
              <a:rPr kumimoji="1" lang="zh-CN" altLang="en-US" smtClean="0"/>
              <a:t>8</a:t>
            </a:fld>
            <a:endParaRPr kumimoji="1" lang="zh-CN" altLang="en-US"/>
          </a:p>
        </p:txBody>
      </p:sp>
    </p:spTree>
    <p:extLst>
      <p:ext uri="{BB962C8B-B14F-4D97-AF65-F5344CB8AC3E}">
        <p14:creationId xmlns:p14="http://schemas.microsoft.com/office/powerpoint/2010/main" val="4055099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408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初代</a:t>
            </a:r>
            <a:r>
              <a:rPr lang="en" altLang="zh-CN" dirty="0"/>
              <a:t>GPT-3</a:t>
            </a:r>
            <a:r>
              <a:rPr lang="zh-CN" altLang="en-US" dirty="0"/>
              <a:t>展示了三个重要能力：</a:t>
            </a:r>
          </a:p>
          <a:p>
            <a:pPr>
              <a:buFont typeface="Arial" panose="020B0604020202020204" pitchFamily="34" charset="0"/>
              <a:buChar char="•"/>
            </a:pPr>
            <a:r>
              <a:rPr lang="zh-CN" altLang="en-US" b="1" dirty="0"/>
              <a:t>语言生成</a:t>
            </a:r>
            <a:r>
              <a:rPr lang="zh-CN" altLang="en-US" dirty="0"/>
              <a:t>：遵循提示词（</a:t>
            </a:r>
            <a:r>
              <a:rPr lang="en" altLang="zh-CN" dirty="0"/>
              <a:t>prompt</a:t>
            </a:r>
            <a:r>
              <a:rPr lang="zh-CN" altLang="en" dirty="0"/>
              <a:t>），</a:t>
            </a:r>
            <a:r>
              <a:rPr lang="zh-CN" altLang="en-US" dirty="0"/>
              <a:t>然后生成补全提示词的句子 </a:t>
            </a:r>
            <a:r>
              <a:rPr lang="en-US" altLang="zh-CN" dirty="0"/>
              <a:t>(</a:t>
            </a:r>
            <a:r>
              <a:rPr lang="en" altLang="zh-CN" dirty="0"/>
              <a:t>completion)</a:t>
            </a:r>
            <a:r>
              <a:rPr lang="zh-CN" altLang="en" dirty="0"/>
              <a:t>。</a:t>
            </a:r>
            <a:r>
              <a:rPr lang="zh-CN" altLang="en-US" dirty="0"/>
              <a:t>这也是今天人类与语言模型最普遍的交互方式。</a:t>
            </a:r>
          </a:p>
          <a:p>
            <a:pPr>
              <a:buFont typeface="Arial" panose="020B0604020202020204" pitchFamily="34" charset="0"/>
              <a:buChar char="•"/>
            </a:pPr>
            <a:r>
              <a:rPr lang="zh-CN" altLang="en-US" b="1" dirty="0"/>
              <a:t>上下文学习 </a:t>
            </a:r>
            <a:r>
              <a:rPr lang="en-US" altLang="zh-CN" b="1" dirty="0"/>
              <a:t>(</a:t>
            </a:r>
            <a:r>
              <a:rPr lang="en" altLang="zh-CN" b="1" dirty="0"/>
              <a:t>in-context learning)</a:t>
            </a:r>
            <a:r>
              <a:rPr lang="en" altLang="zh-CN" dirty="0"/>
              <a:t>: </a:t>
            </a:r>
            <a:r>
              <a:rPr lang="zh-CN" altLang="en-US" dirty="0"/>
              <a:t>遵循给定任务的几个示例，然后为新的测试用例生成解决方案。很重要的一点是，</a:t>
            </a:r>
            <a:r>
              <a:rPr lang="en" altLang="zh-CN" dirty="0"/>
              <a:t>GPT-3</a:t>
            </a:r>
            <a:r>
              <a:rPr lang="zh-CN" altLang="en-US" dirty="0"/>
              <a:t>虽然是个语言模型，但它的论文几乎没有谈到“语言建模” </a:t>
            </a:r>
            <a:r>
              <a:rPr lang="en-US" altLang="zh-CN" dirty="0"/>
              <a:t>(</a:t>
            </a:r>
            <a:r>
              <a:rPr lang="en" altLang="zh-CN" dirty="0"/>
              <a:t>language modeling) —— </a:t>
            </a:r>
            <a:r>
              <a:rPr lang="zh-CN" altLang="en-US" dirty="0"/>
              <a:t>作者将他们全部的写作精力都投入到了对上下文学习的愿景上，这才是 </a:t>
            </a:r>
            <a:r>
              <a:rPr lang="en" altLang="zh-CN" dirty="0"/>
              <a:t>GPT-3</a:t>
            </a:r>
            <a:r>
              <a:rPr lang="zh-CN" altLang="en-US" dirty="0"/>
              <a:t>的真正重点。</a:t>
            </a:r>
          </a:p>
          <a:p>
            <a:pPr>
              <a:buFont typeface="Arial" panose="020B0604020202020204" pitchFamily="34" charset="0"/>
              <a:buChar char="•"/>
            </a:pPr>
            <a:r>
              <a:rPr lang="zh-CN" altLang="en-US" b="1" dirty="0"/>
              <a:t>世界知识 </a:t>
            </a:r>
            <a:r>
              <a:rPr lang="en-US" altLang="zh-CN" b="1" dirty="0"/>
              <a:t>(</a:t>
            </a:r>
            <a:r>
              <a:rPr lang="en" altLang="zh-CN" b="1" dirty="0"/>
              <a:t>world knowledge)</a:t>
            </a:r>
            <a:r>
              <a:rPr lang="zh-CN" altLang="en" dirty="0"/>
              <a:t>：</a:t>
            </a:r>
            <a:r>
              <a:rPr lang="zh-CN" altLang="en-US" dirty="0"/>
              <a:t>包括事实性知识 </a:t>
            </a:r>
            <a:r>
              <a:rPr lang="en-US" altLang="zh-CN" dirty="0"/>
              <a:t>(</a:t>
            </a:r>
            <a:r>
              <a:rPr lang="en" altLang="zh-CN" dirty="0"/>
              <a:t>factual knowledge) </a:t>
            </a:r>
            <a:r>
              <a:rPr lang="zh-CN" altLang="en-US" dirty="0"/>
              <a:t>和常识 </a:t>
            </a:r>
            <a:r>
              <a:rPr lang="en-US" altLang="zh-CN" dirty="0"/>
              <a:t>(</a:t>
            </a:r>
            <a:r>
              <a:rPr lang="en" altLang="zh-CN" dirty="0"/>
              <a:t>commonsense)</a:t>
            </a:r>
            <a:r>
              <a:rPr lang="zh-CN" altLang="en" dirty="0"/>
              <a:t>。</a:t>
            </a:r>
            <a:endParaRPr lang="en-US" altLang="zh-CN" dirty="0"/>
          </a:p>
          <a:p>
            <a:pPr>
              <a:buFont typeface="Arial" panose="020B0604020202020204" pitchFamily="34" charset="0"/>
              <a:buChar char="•"/>
            </a:pPr>
            <a:endParaRPr lang="en-US" altLang="zh-CN" dirty="0"/>
          </a:p>
          <a:p>
            <a:r>
              <a:rPr lang="zh-CN" altLang="en-US" dirty="0"/>
              <a:t>基本上，以上三种能力都来自于大规模预训练：在有</a:t>
            </a:r>
            <a:r>
              <a:rPr lang="en-US" altLang="zh-CN" dirty="0"/>
              <a:t>3000</a:t>
            </a:r>
            <a:r>
              <a:rPr lang="zh-CN" altLang="en-US" dirty="0"/>
              <a:t>亿单词的语料上预训练拥有</a:t>
            </a:r>
            <a:r>
              <a:rPr lang="en-US" altLang="zh-CN" dirty="0"/>
              <a:t>1750</a:t>
            </a:r>
            <a:r>
              <a:rPr lang="zh-CN" altLang="en-US" dirty="0"/>
              <a:t>亿参数的模型（ 训练语料的</a:t>
            </a:r>
            <a:r>
              <a:rPr lang="en-US" altLang="zh-CN" dirty="0"/>
              <a:t>60%</a:t>
            </a:r>
            <a:r>
              <a:rPr lang="zh-CN" altLang="en-US" dirty="0"/>
              <a:t>来自于 </a:t>
            </a:r>
            <a:r>
              <a:rPr lang="en-US" altLang="zh-CN" dirty="0"/>
              <a:t>2016 - 2019 </a:t>
            </a:r>
            <a:r>
              <a:rPr lang="zh-CN" altLang="en-US" dirty="0"/>
              <a:t>的 </a:t>
            </a:r>
            <a:r>
              <a:rPr lang="en" altLang="zh-CN" dirty="0"/>
              <a:t>C4 + 22% </a:t>
            </a:r>
            <a:r>
              <a:rPr lang="zh-CN" altLang="en-US" dirty="0"/>
              <a:t>来自于 </a:t>
            </a:r>
            <a:r>
              <a:rPr lang="en" altLang="zh-CN" dirty="0"/>
              <a:t>WebText2 + 16% </a:t>
            </a:r>
            <a:r>
              <a:rPr lang="zh-CN" altLang="en-US" dirty="0"/>
              <a:t>来自于</a:t>
            </a:r>
            <a:r>
              <a:rPr lang="en" altLang="zh-CN" dirty="0"/>
              <a:t>Books + 3%</a:t>
            </a:r>
            <a:r>
              <a:rPr lang="zh-CN" altLang="en-US" dirty="0"/>
              <a:t>来自于</a:t>
            </a:r>
            <a:r>
              <a:rPr lang="en" altLang="zh-CN" dirty="0"/>
              <a:t>Wikipedia</a:t>
            </a:r>
            <a:r>
              <a:rPr lang="zh-CN" altLang="en" dirty="0"/>
              <a:t>）。</a:t>
            </a:r>
            <a:r>
              <a:rPr lang="zh-CN" altLang="en-US" dirty="0"/>
              <a:t>其中：</a:t>
            </a:r>
          </a:p>
          <a:p>
            <a:pPr>
              <a:buFont typeface="Arial" panose="020B0604020202020204" pitchFamily="34" charset="0"/>
              <a:buChar char="•"/>
            </a:pPr>
            <a:r>
              <a:rPr lang="zh-CN" altLang="en-US" b="1" dirty="0"/>
              <a:t>语言生成</a:t>
            </a:r>
            <a:r>
              <a:rPr lang="zh-CN" altLang="en-US" dirty="0"/>
              <a:t>的能力来自于语言建模的</a:t>
            </a:r>
            <a:r>
              <a:rPr lang="zh-CN" altLang="en-US" b="1" dirty="0"/>
              <a:t>训练目标</a:t>
            </a:r>
            <a:r>
              <a:rPr lang="zh-CN" altLang="en-US" dirty="0"/>
              <a:t> </a:t>
            </a:r>
            <a:r>
              <a:rPr lang="en-US" altLang="zh-CN" dirty="0"/>
              <a:t>(</a:t>
            </a:r>
            <a:r>
              <a:rPr lang="en" altLang="zh-CN" dirty="0"/>
              <a:t>language modeling)</a:t>
            </a:r>
            <a:r>
              <a:rPr lang="zh-CN" altLang="en" dirty="0"/>
              <a:t>。</a:t>
            </a:r>
          </a:p>
          <a:p>
            <a:pPr>
              <a:buFont typeface="Arial" panose="020B0604020202020204" pitchFamily="34" charset="0"/>
              <a:buChar char="•"/>
            </a:pPr>
            <a:r>
              <a:rPr lang="zh-CN" altLang="en-US" b="1" dirty="0"/>
              <a:t>世界知识</a:t>
            </a:r>
            <a:r>
              <a:rPr lang="zh-CN" altLang="en-US" dirty="0"/>
              <a:t>来自 </a:t>
            </a:r>
            <a:r>
              <a:rPr lang="en-US" altLang="zh-CN" dirty="0"/>
              <a:t>3000 </a:t>
            </a:r>
            <a:r>
              <a:rPr lang="zh-CN" altLang="en-US" dirty="0"/>
              <a:t>亿单词的</a:t>
            </a:r>
            <a:r>
              <a:rPr lang="zh-CN" altLang="en-US" b="1" dirty="0"/>
              <a:t>训练语料库</a:t>
            </a:r>
            <a:r>
              <a:rPr lang="zh-CN" altLang="en-US" dirty="0"/>
              <a:t>（不然还能是哪儿呢）。</a:t>
            </a:r>
          </a:p>
          <a:p>
            <a:pPr>
              <a:buFont typeface="Arial" panose="020B0604020202020204" pitchFamily="34" charset="0"/>
              <a:buChar char="•"/>
            </a:pPr>
            <a:r>
              <a:rPr lang="zh-CN" altLang="en-US" b="1" dirty="0"/>
              <a:t>模型的 </a:t>
            </a:r>
            <a:r>
              <a:rPr lang="en-US" altLang="zh-CN" b="1" dirty="0"/>
              <a:t>1750 </a:t>
            </a:r>
            <a:r>
              <a:rPr lang="zh-CN" altLang="en-US" b="1" dirty="0"/>
              <a:t>亿参数</a:t>
            </a:r>
            <a:r>
              <a:rPr lang="zh-CN" altLang="en-US" dirty="0"/>
              <a:t>是为了</a:t>
            </a:r>
            <a:r>
              <a:rPr lang="zh-CN" altLang="en-US" b="1" dirty="0"/>
              <a:t>存储知识</a:t>
            </a:r>
            <a:r>
              <a:rPr lang="zh-CN" altLang="en-US" dirty="0"/>
              <a:t>，</a:t>
            </a:r>
            <a:r>
              <a:rPr lang="en" altLang="zh-CN" dirty="0"/>
              <a:t>Liang et al. (2022) </a:t>
            </a:r>
            <a:r>
              <a:rPr lang="zh-CN" altLang="en-US" dirty="0"/>
              <a:t>的文章进一步证明了这一点。 他们的结论是，知识密集型任务的性能与模型大小息息相关。</a:t>
            </a:r>
          </a:p>
          <a:p>
            <a:pPr>
              <a:buFont typeface="Arial" panose="020B0604020202020204" pitchFamily="34" charset="0"/>
              <a:buChar char="•"/>
            </a:pPr>
            <a:r>
              <a:rPr lang="zh-CN" altLang="en-US" dirty="0"/>
              <a:t>上下文学习的能力来源及为什么上下文学习可以泛化，**仍然难以溯源。**直觉上，这种能力可能来自于同一个任务的数据点在训练时按顺序排列在同一个 </a:t>
            </a:r>
            <a:r>
              <a:rPr lang="en" altLang="zh-CN" dirty="0"/>
              <a:t>batch </a:t>
            </a:r>
            <a:r>
              <a:rPr lang="zh-CN" altLang="en-US" dirty="0"/>
              <a:t>中。然而，很少有人研究为什么语言模型预训练会促使上下文学习，以及为什么上下文学习的行为与微调 </a:t>
            </a:r>
            <a:r>
              <a:rPr lang="en-US" altLang="zh-CN" dirty="0"/>
              <a:t>(</a:t>
            </a:r>
            <a:r>
              <a:rPr lang="en" altLang="zh-CN" dirty="0"/>
              <a:t>fine-tuning) </a:t>
            </a:r>
            <a:r>
              <a:rPr lang="zh-CN" altLang="en-US" dirty="0"/>
              <a:t>如此不同。</a:t>
            </a:r>
          </a:p>
          <a:p>
            <a:pPr>
              <a:buFont typeface="Arial" panose="020B0604020202020204" pitchFamily="34" charset="0"/>
              <a:buChar char="•"/>
            </a:pPr>
            <a:endParaRPr lang="zh-CN" altLang="en" dirty="0"/>
          </a:p>
          <a:p>
            <a:endParaRPr kumimoji="1" lang="zh-CN" altLang="en-US" dirty="0"/>
          </a:p>
        </p:txBody>
      </p:sp>
      <p:sp>
        <p:nvSpPr>
          <p:cNvPr id="4" name="灯片编号占位符 3"/>
          <p:cNvSpPr>
            <a:spLocks noGrp="1"/>
          </p:cNvSpPr>
          <p:nvPr>
            <p:ph type="sldNum" sz="quarter" idx="5"/>
          </p:nvPr>
        </p:nvSpPr>
        <p:spPr/>
        <p:txBody>
          <a:bodyPr/>
          <a:lstStyle/>
          <a:p>
            <a:fld id="{572800A4-7932-AE48-BEF9-6FC6AF194223}" type="slidenum">
              <a:rPr kumimoji="1" lang="zh-CN" altLang="en-US" smtClean="0"/>
              <a:t>32</a:t>
            </a:fld>
            <a:endParaRPr kumimoji="1" lang="zh-CN" altLang="en-US"/>
          </a:p>
        </p:txBody>
      </p:sp>
    </p:spTree>
    <p:extLst>
      <p:ext uri="{BB962C8B-B14F-4D97-AF65-F5344CB8AC3E}">
        <p14:creationId xmlns:p14="http://schemas.microsoft.com/office/powerpoint/2010/main" val="223098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使用预训练</a:t>
            </a:r>
            <a:r>
              <a:rPr lang="en-US" altLang="zh-CN"/>
              <a:t>+</a:t>
            </a:r>
            <a:r>
              <a:rPr lang="zh-CN" altLang="en-US"/>
              <a:t>微调，在</a:t>
            </a:r>
            <a:r>
              <a:rPr lang="en-US" altLang="zh-CN"/>
              <a:t>NLI</a:t>
            </a:r>
            <a:r>
              <a:rPr lang="zh-CN" altLang="en-US"/>
              <a:t>，</a:t>
            </a:r>
            <a:r>
              <a:rPr lang="en-US" altLang="zh-CN"/>
              <a:t>QA</a:t>
            </a:r>
            <a:r>
              <a:rPr lang="zh-CN" altLang="en-US"/>
              <a:t>，语义相似度计算，文本分类四种</a:t>
            </a:r>
            <a:r>
              <a:rPr lang="en-US" altLang="zh-CN"/>
              <a:t>NLU</a:t>
            </a:r>
            <a:r>
              <a:rPr lang="zh-CN" altLang="en-US"/>
              <a:t>任务上测试，获得</a:t>
            </a:r>
            <a:r>
              <a:rPr lang="en-US" altLang="zh-CN"/>
              <a:t>12</a:t>
            </a:r>
            <a:r>
              <a:rPr lang="zh-CN" altLang="en-US"/>
              <a:t>个任务中的</a:t>
            </a:r>
            <a:r>
              <a:rPr lang="en-US" altLang="zh-CN"/>
              <a:t>9</a:t>
            </a:r>
            <a:r>
              <a:rPr lang="zh-CN" altLang="en-US"/>
              <a:t>个</a:t>
            </a:r>
            <a:r>
              <a:rPr lang="en-US" altLang="zh-CN"/>
              <a:t>SOTA</a:t>
            </a:r>
            <a:r>
              <a:rPr lang="zh-CN" altLang="en-US"/>
              <a:t>。表明大规模语言建模可以成为下游任务(如自然语言推理)的有效预训练技术。</a:t>
            </a:r>
          </a:p>
        </p:txBody>
      </p:sp>
    </p:spTree>
    <p:extLst>
      <p:ext uri="{BB962C8B-B14F-4D97-AF65-F5344CB8AC3E}">
        <p14:creationId xmlns:p14="http://schemas.microsoft.com/office/powerpoint/2010/main" val="99007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4D4D4D"/>
                </a:solidFill>
                <a:effectLst/>
                <a:latin typeface="-apple-system"/>
              </a:rPr>
              <a:t>不论是 </a:t>
            </a:r>
            <a:r>
              <a:rPr lang="en" altLang="zh-CN" b="0" i="0" dirty="0">
                <a:solidFill>
                  <a:srgbClr val="4D4D4D"/>
                </a:solidFill>
                <a:effectLst/>
                <a:latin typeface="-apple-system"/>
              </a:rPr>
              <a:t>GPT-1 </a:t>
            </a:r>
            <a:r>
              <a:rPr lang="zh-CN" altLang="en-US" b="0" i="0" dirty="0">
                <a:solidFill>
                  <a:srgbClr val="4D4D4D"/>
                </a:solidFill>
                <a:effectLst/>
                <a:latin typeface="-apple-system"/>
              </a:rPr>
              <a:t>还是 </a:t>
            </a:r>
            <a:r>
              <a:rPr lang="en" altLang="zh-CN" b="0" i="0" dirty="0">
                <a:solidFill>
                  <a:srgbClr val="4D4D4D"/>
                </a:solidFill>
                <a:effectLst/>
                <a:latin typeface="-apple-system"/>
              </a:rPr>
              <a:t>BERT</a:t>
            </a:r>
            <a:r>
              <a:rPr lang="zh-CN" altLang="en" b="0" i="0" dirty="0">
                <a:solidFill>
                  <a:srgbClr val="4D4D4D"/>
                </a:solidFill>
                <a:effectLst/>
                <a:latin typeface="-apple-system"/>
              </a:rPr>
              <a:t>，</a:t>
            </a:r>
            <a:r>
              <a:rPr lang="en" altLang="zh-CN" b="0" i="0" dirty="0">
                <a:solidFill>
                  <a:srgbClr val="4D4D4D"/>
                </a:solidFill>
                <a:effectLst/>
                <a:latin typeface="-apple-system"/>
              </a:rPr>
              <a:t>NLP </a:t>
            </a:r>
            <a:r>
              <a:rPr lang="zh-CN" altLang="en-US" b="0" i="0" dirty="0">
                <a:solidFill>
                  <a:srgbClr val="4D4D4D"/>
                </a:solidFill>
                <a:effectLst/>
                <a:latin typeface="-apple-system"/>
              </a:rPr>
              <a:t>任务中比较主流的 </a:t>
            </a:r>
            <a:r>
              <a:rPr lang="en" altLang="zh-CN" b="0" i="0" dirty="0">
                <a:solidFill>
                  <a:srgbClr val="4D4D4D"/>
                </a:solidFill>
                <a:effectLst/>
                <a:latin typeface="-apple-system"/>
              </a:rPr>
              <a:t>pre-train + fine-tuning </a:t>
            </a:r>
            <a:r>
              <a:rPr lang="zh-CN" altLang="en-US" b="0" i="0" dirty="0">
                <a:solidFill>
                  <a:srgbClr val="4D4D4D"/>
                </a:solidFill>
                <a:effectLst/>
                <a:latin typeface="-apple-system"/>
              </a:rPr>
              <a:t>始终还是需要一定量的下游任务有监督数据去进行额外的训练，在模型层面也需要额外的模块去进行预测，仍然存在较多人工干预的成本。</a:t>
            </a:r>
            <a:r>
              <a:rPr lang="en" altLang="zh-CN" b="0" i="0" dirty="0">
                <a:solidFill>
                  <a:srgbClr val="4D4D4D"/>
                </a:solidFill>
                <a:effectLst/>
                <a:latin typeface="-apple-system"/>
              </a:rPr>
              <a:t>GPT-2 </a:t>
            </a:r>
            <a:r>
              <a:rPr lang="zh-CN" altLang="en-US" b="0" i="0" dirty="0">
                <a:solidFill>
                  <a:srgbClr val="4D4D4D"/>
                </a:solidFill>
                <a:effectLst/>
                <a:latin typeface="-apple-system"/>
              </a:rPr>
              <a:t>想彻底解决这个问题，通过 </a:t>
            </a:r>
            <a:r>
              <a:rPr lang="en" altLang="zh-CN" b="0" i="0" dirty="0">
                <a:solidFill>
                  <a:srgbClr val="4D4D4D"/>
                </a:solidFill>
                <a:effectLst/>
                <a:latin typeface="-apple-system"/>
              </a:rPr>
              <a:t>zero-shot</a:t>
            </a:r>
            <a:r>
              <a:rPr lang="zh-CN" altLang="en" b="0" i="0" dirty="0">
                <a:solidFill>
                  <a:srgbClr val="4D4D4D"/>
                </a:solidFill>
                <a:effectLst/>
                <a:latin typeface="-apple-system"/>
              </a:rPr>
              <a:t>，</a:t>
            </a:r>
            <a:r>
              <a:rPr lang="zh-CN" altLang="en-US" b="0" i="0" dirty="0">
                <a:solidFill>
                  <a:srgbClr val="4D4D4D"/>
                </a:solidFill>
                <a:effectLst/>
                <a:latin typeface="-apple-system"/>
              </a:rPr>
              <a:t>在迁移到其他任务上的时候不需要额外的标注数据，也不需要额外的模型训练。</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在 </a:t>
            </a:r>
            <a:r>
              <a:rPr lang="en" altLang="zh-CN" b="0" i="0" dirty="0">
                <a:solidFill>
                  <a:srgbClr val="4D4D4D"/>
                </a:solidFill>
                <a:effectLst/>
                <a:latin typeface="-apple-system"/>
              </a:rPr>
              <a:t>GPT-1 </a:t>
            </a:r>
            <a:r>
              <a:rPr lang="zh-CN" altLang="en-US" b="0" i="0" dirty="0">
                <a:solidFill>
                  <a:srgbClr val="4D4D4D"/>
                </a:solidFill>
                <a:effectLst/>
                <a:latin typeface="-apple-system"/>
              </a:rPr>
              <a:t>中，下游任务需要对不同任务的输入序列进行改造，在序列中加入了开始符、分隔符和结束符之类的特殊标识符，但是在 </a:t>
            </a:r>
            <a:r>
              <a:rPr lang="en" altLang="zh-CN" b="0" i="0" dirty="0">
                <a:solidFill>
                  <a:srgbClr val="4D4D4D"/>
                </a:solidFill>
                <a:effectLst/>
                <a:latin typeface="-apple-system"/>
              </a:rPr>
              <a:t>zero-shot </a:t>
            </a:r>
            <a:r>
              <a:rPr lang="zh-CN" altLang="en-US" b="0" i="0" dirty="0">
                <a:solidFill>
                  <a:srgbClr val="4D4D4D"/>
                </a:solidFill>
                <a:effectLst/>
                <a:latin typeface="-apple-system"/>
              </a:rPr>
              <a:t>前提下，我们无法根据不同的下游任务去添加这些标识符，因为不进行额外的微调训练，模型在预测的时候根本不认识这些特殊标记。所以在 </a:t>
            </a:r>
            <a:r>
              <a:rPr lang="en" altLang="zh-CN" b="0" i="0" dirty="0">
                <a:solidFill>
                  <a:srgbClr val="4D4D4D"/>
                </a:solidFill>
                <a:effectLst/>
                <a:latin typeface="-apple-system"/>
              </a:rPr>
              <a:t>zero-shot </a:t>
            </a:r>
            <a:r>
              <a:rPr lang="zh-CN" altLang="en-US" b="0" i="0" dirty="0">
                <a:solidFill>
                  <a:srgbClr val="4D4D4D"/>
                </a:solidFill>
                <a:effectLst/>
                <a:latin typeface="-apple-system"/>
              </a:rPr>
              <a:t>的设定下，不同任务的输入序列应该与训练时见到的文本长得一样，也就是以自然语言的形式去作为输入，例如下面两个任务的输入序列是这样改造的：</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chemeClr val="bg1">
                    <a:lumMod val="50000"/>
                  </a:schemeClr>
                </a:solidFill>
                <a:effectLst/>
                <a:latin typeface="-apple-system"/>
              </a:rPr>
              <a:t>机器翻译任务：</a:t>
            </a:r>
            <a:r>
              <a:rPr lang="en" altLang="zh-CN" b="0" i="0" dirty="0">
                <a:solidFill>
                  <a:schemeClr val="bg1">
                    <a:lumMod val="50000"/>
                  </a:schemeClr>
                </a:solidFill>
                <a:effectLst/>
                <a:latin typeface="-apple-system"/>
              </a:rPr>
              <a:t>translate to </a:t>
            </a:r>
            <a:r>
              <a:rPr lang="en" altLang="zh-CN" b="0" i="0" dirty="0" err="1">
                <a:solidFill>
                  <a:schemeClr val="bg1">
                    <a:lumMod val="50000"/>
                  </a:schemeClr>
                </a:solidFill>
                <a:effectLst/>
                <a:latin typeface="-apple-system"/>
              </a:rPr>
              <a:t>french</a:t>
            </a:r>
            <a:r>
              <a:rPr lang="en" altLang="zh-CN" b="0" i="0" dirty="0">
                <a:solidFill>
                  <a:schemeClr val="bg1">
                    <a:lumMod val="50000"/>
                  </a:schemeClr>
                </a:solidFill>
                <a:effectLst/>
                <a:latin typeface="-apple-system"/>
              </a:rPr>
              <a:t>, { </a:t>
            </a:r>
            <a:r>
              <a:rPr lang="en" altLang="zh-CN" b="0" i="0" dirty="0" err="1">
                <a:solidFill>
                  <a:schemeClr val="bg1">
                    <a:lumMod val="50000"/>
                  </a:schemeClr>
                </a:solidFill>
                <a:effectLst/>
                <a:latin typeface="-apple-system"/>
              </a:rPr>
              <a:t>english</a:t>
            </a:r>
            <a:r>
              <a:rPr lang="en" altLang="zh-CN" b="0" i="0" dirty="0">
                <a:solidFill>
                  <a:schemeClr val="bg1">
                    <a:lumMod val="50000"/>
                  </a:schemeClr>
                </a:solidFill>
                <a:effectLst/>
                <a:latin typeface="-apple-system"/>
              </a:rPr>
              <a:t> text }, { </a:t>
            </a:r>
            <a:r>
              <a:rPr lang="en" altLang="zh-CN" b="0" i="0" dirty="0" err="1">
                <a:solidFill>
                  <a:schemeClr val="bg1">
                    <a:lumMod val="50000"/>
                  </a:schemeClr>
                </a:solidFill>
                <a:effectLst/>
                <a:latin typeface="-apple-system"/>
              </a:rPr>
              <a:t>french</a:t>
            </a:r>
            <a:r>
              <a:rPr lang="en" altLang="zh-CN" b="0" i="0" dirty="0">
                <a:solidFill>
                  <a:schemeClr val="bg1">
                    <a:lumMod val="50000"/>
                  </a:schemeClr>
                </a:solidFill>
                <a:effectLst/>
                <a:latin typeface="-apple-system"/>
              </a:rPr>
              <a:t> text }</a:t>
            </a:r>
            <a:br>
              <a:rPr lang="en" altLang="zh-CN" dirty="0">
                <a:solidFill>
                  <a:schemeClr val="bg1">
                    <a:lumMod val="50000"/>
                  </a:schemeClr>
                </a:solidFill>
              </a:rPr>
            </a:br>
            <a:r>
              <a:rPr lang="zh-CN" altLang="en-US" b="0" i="0" dirty="0">
                <a:solidFill>
                  <a:schemeClr val="bg1">
                    <a:lumMod val="50000"/>
                  </a:schemeClr>
                </a:solidFill>
                <a:effectLst/>
                <a:latin typeface="-apple-system"/>
              </a:rPr>
              <a:t>阅读理解任务：</a:t>
            </a:r>
            <a:r>
              <a:rPr lang="en" altLang="zh-CN" b="0" i="0" dirty="0">
                <a:solidFill>
                  <a:schemeClr val="bg1">
                    <a:lumMod val="50000"/>
                  </a:schemeClr>
                </a:solidFill>
                <a:effectLst/>
                <a:latin typeface="-apple-system"/>
              </a:rPr>
              <a:t>answer the question, { document }, { question }, { answer }</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所以 </a:t>
            </a:r>
            <a:r>
              <a:rPr lang="en" altLang="zh-CN" b="0" i="0" dirty="0">
                <a:solidFill>
                  <a:srgbClr val="4D4D4D"/>
                </a:solidFill>
                <a:effectLst/>
                <a:latin typeface="-apple-system"/>
              </a:rPr>
              <a:t>GPT-2 </a:t>
            </a:r>
            <a:r>
              <a:rPr lang="zh-CN" altLang="en-US" b="0" i="0" dirty="0">
                <a:solidFill>
                  <a:srgbClr val="4D4D4D"/>
                </a:solidFill>
                <a:effectLst/>
                <a:latin typeface="-apple-system"/>
              </a:rPr>
              <a:t>的核心思想就是，</a:t>
            </a:r>
            <a:r>
              <a:rPr lang="zh-CN" altLang="en-US" b="1" i="0" dirty="0">
                <a:solidFill>
                  <a:srgbClr val="4D4D4D"/>
                </a:solidFill>
                <a:effectLst/>
                <a:latin typeface="-apple-system"/>
              </a:rPr>
              <a:t>当模型的容量非常大且数据量足够丰富时，仅仅靠语言模型的学习便可以完成其他有监督学习的任务，不需要在下游任务微调</a:t>
            </a:r>
            <a:r>
              <a:rPr lang="zh-CN" altLang="en-US" b="0" i="0" dirty="0">
                <a:solidFill>
                  <a:srgbClr val="4D4D4D"/>
                </a:solidFill>
                <a:effectLst/>
                <a:latin typeface="-apple-system"/>
              </a:rPr>
              <a:t>。</a:t>
            </a:r>
            <a:endParaRPr lang="zh-CN" altLang="en-US" dirty="0"/>
          </a:p>
        </p:txBody>
      </p:sp>
    </p:spTree>
    <p:extLst>
      <p:ext uri="{BB962C8B-B14F-4D97-AF65-F5344CB8AC3E}">
        <p14:creationId xmlns:p14="http://schemas.microsoft.com/office/powerpoint/2010/main" val="339329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 altLang="zh-CN" b="0" i="0" dirty="0">
                <a:solidFill>
                  <a:srgbClr val="4D4D4D"/>
                </a:solidFill>
                <a:effectLst/>
                <a:latin typeface="-apple-system"/>
              </a:rPr>
              <a:t>GPT-3 </a:t>
            </a:r>
            <a:r>
              <a:rPr lang="zh-CN" altLang="en-US" b="0" i="0" dirty="0">
                <a:solidFill>
                  <a:srgbClr val="4D4D4D"/>
                </a:solidFill>
                <a:effectLst/>
                <a:latin typeface="-apple-system"/>
              </a:rPr>
              <a:t>是为了解决效果上的问题而提出的。</a:t>
            </a:r>
            <a:r>
              <a:rPr lang="en" altLang="zh-CN" b="0" i="0" dirty="0">
                <a:solidFill>
                  <a:srgbClr val="4D4D4D"/>
                </a:solidFill>
                <a:effectLst/>
                <a:latin typeface="-apple-system"/>
              </a:rPr>
              <a:t>GPT-3 </a:t>
            </a:r>
            <a:r>
              <a:rPr lang="zh-CN" altLang="en-US" b="0" i="0" dirty="0">
                <a:solidFill>
                  <a:srgbClr val="4D4D4D"/>
                </a:solidFill>
                <a:effectLst/>
                <a:latin typeface="-apple-system"/>
              </a:rPr>
              <a:t>不再去追求那种极致的不需要任何样本就可以表现很好的模型，而是考虑像人类的学习方式那样，仅仅使用</a:t>
            </a:r>
            <a:r>
              <a:rPr lang="zh-CN" altLang="en-US" b="1" i="0" dirty="0">
                <a:solidFill>
                  <a:srgbClr val="4D4D4D"/>
                </a:solidFill>
                <a:effectLst/>
                <a:latin typeface="-apple-system"/>
              </a:rPr>
              <a:t>极少数样本</a:t>
            </a:r>
            <a:r>
              <a:rPr lang="zh-CN" altLang="en-US" b="0" i="0" dirty="0">
                <a:solidFill>
                  <a:srgbClr val="4D4D4D"/>
                </a:solidFill>
                <a:effectLst/>
                <a:latin typeface="-apple-system"/>
              </a:rPr>
              <a:t>就可以掌握某一个任务。</a:t>
            </a:r>
            <a:endParaRPr lang="zh-CN" altLang="en-US" dirty="0"/>
          </a:p>
        </p:txBody>
      </p:sp>
    </p:spTree>
    <p:extLst>
      <p:ext uri="{BB962C8B-B14F-4D97-AF65-F5344CB8AC3E}">
        <p14:creationId xmlns:p14="http://schemas.microsoft.com/office/powerpoint/2010/main" val="298508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690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677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1267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6848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22103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5E61A-CC67-FC48-AACF-1A73210DC3C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ACD13B2-2D63-0543-A04B-A114F822B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D1FFD47-80DD-4147-AFA6-2E8E84E6C8A0}"/>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1F5408BA-88DD-E645-8E0F-E62A4526C39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4FD459-D6DD-3B4A-982C-50BD3B103B51}"/>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401892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68BD6-EF26-994E-BAC1-D2AA73A7C1D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2C34019-AC11-2B41-B87E-C5BECC589F4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32E2CC0-022D-0047-A6B3-36BD8CAE0F35}"/>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51A18DDA-0BC5-F24F-AE75-A78CD11054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48BEC8A-D44F-9143-B022-9BF8FB144B39}"/>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221181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8C2B077-64DC-064B-8641-F31AEED8EC1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FA5EEB6-6612-AA49-B8F0-31E8E764154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B3659F0-3DA9-794C-A12A-5CAC43C2FC3F}"/>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6F921528-78C9-474B-8E78-B9A1C26E2D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D1C227-0BB9-C54B-8FB2-37508BA46188}"/>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234794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6AF3E-312F-5F4B-AF47-F573E8001D2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6634C10-AD57-4A44-9B71-5697B7C78C2D}"/>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8D43CDE-777B-5149-B9B1-00007B8AC706}"/>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6B3B6552-B673-8941-8B9F-949D72AC32F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E6965A3-41DD-E24B-91D2-FE18A6E13EA2}"/>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10504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4E063-3D00-4744-8353-638EBDD6116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3404ECF-93A6-BA44-8866-BFE65A7F7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83848DA-27DF-3142-9512-4911906BC88B}"/>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3FE927E3-7CFA-4149-A24C-13281E8AFD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65C1127-32A2-524F-80DF-878FDFFA9509}"/>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68360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22367-DCD1-7F4C-9B2A-52109FFC44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7350A3B-1C3E-F048-A31D-344FEEBF7C9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E2A41A3-15E1-D34B-B461-DF59916838D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C94FD3E-0E53-0E47-8BE9-99F76AAB9DEB}"/>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6" name="页脚占位符 5">
            <a:extLst>
              <a:ext uri="{FF2B5EF4-FFF2-40B4-BE49-F238E27FC236}">
                <a16:creationId xmlns:a16="http://schemas.microsoft.com/office/drawing/2014/main" id="{45E6A79C-9B81-024A-A181-E95299273B9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1DA22BB-10FF-604D-98EE-B3AED7D89749}"/>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1885253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29351-F140-EE40-A7B4-42E4A057A00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3A001AA-6366-FB4E-9AA7-9C0496460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9ACB705-0B79-2140-8326-4CBD483980E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64EAE5C-E63F-6646-A657-B9E096765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D19A3BE-D63B-694D-945A-6625B032CC3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345170E-7337-9E46-8113-296B6D955D44}"/>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8" name="页脚占位符 7">
            <a:extLst>
              <a:ext uri="{FF2B5EF4-FFF2-40B4-BE49-F238E27FC236}">
                <a16:creationId xmlns:a16="http://schemas.microsoft.com/office/drawing/2014/main" id="{E8C7CEE8-4914-B94A-8064-3A41E53D722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FAC0767-E582-2D46-A42B-B8D2DFDBC60D}"/>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256043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0DE6C-0AC2-BC40-8458-4D14AEBAE1A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D41AB36-DD84-464C-9192-A74C3806AC8C}"/>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4" name="页脚占位符 3">
            <a:extLst>
              <a:ext uri="{FF2B5EF4-FFF2-40B4-BE49-F238E27FC236}">
                <a16:creationId xmlns:a16="http://schemas.microsoft.com/office/drawing/2014/main" id="{A9D75C0A-0DAC-D148-9202-0C586938CEE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4B23E7F-2937-A440-B52A-4299780D6670}"/>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296887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968AA3-87EA-E64B-A4FB-85FD15ED2A01}"/>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3" name="页脚占位符 2">
            <a:extLst>
              <a:ext uri="{FF2B5EF4-FFF2-40B4-BE49-F238E27FC236}">
                <a16:creationId xmlns:a16="http://schemas.microsoft.com/office/drawing/2014/main" id="{749C58FF-CF04-4948-8CB7-D42FCFB8AD6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5C4D181-20CA-C547-AC7E-AC88A5F2D18F}"/>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53901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C0062-E7BC-EF4D-AF85-CD9105288F3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75983C1-170D-734F-96E7-A7945794C8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6CDBEFC-DD05-E74C-A28C-6DB9066D7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CE55E1A-7456-F743-8444-CDAA86E669EC}"/>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6" name="页脚占位符 5">
            <a:extLst>
              <a:ext uri="{FF2B5EF4-FFF2-40B4-BE49-F238E27FC236}">
                <a16:creationId xmlns:a16="http://schemas.microsoft.com/office/drawing/2014/main" id="{24B6C5B0-E58E-104E-9798-E7647E0A47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0DCCE5D-D1AF-7A43-9C5C-12BC0630EEA6}"/>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1120273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1364E-D09D-0C47-A964-8BF1E529F6D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D477172-D3EF-F14A-AE8E-C6882B03E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0ED17B-8B97-B94C-BC1C-EB2C07BBC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103A30A-C48A-1542-8DBA-7B7A89E4F2F4}"/>
              </a:ext>
            </a:extLst>
          </p:cNvPr>
          <p:cNvSpPr>
            <a:spLocks noGrp="1"/>
          </p:cNvSpPr>
          <p:nvPr>
            <p:ph type="dt" sz="half" idx="10"/>
          </p:nvPr>
        </p:nvSpPr>
        <p:spPr/>
        <p:txBody>
          <a:bodyPr/>
          <a:lstStyle/>
          <a:p>
            <a:fld id="{7B30EC5B-D44C-CD4A-86D4-63A8D2867578}" type="datetimeFigureOut">
              <a:rPr kumimoji="1" lang="zh-CN" altLang="en-US" smtClean="0"/>
              <a:t>2023/4/18</a:t>
            </a:fld>
            <a:endParaRPr kumimoji="1" lang="zh-CN" altLang="en-US"/>
          </a:p>
        </p:txBody>
      </p:sp>
      <p:sp>
        <p:nvSpPr>
          <p:cNvPr id="6" name="页脚占位符 5">
            <a:extLst>
              <a:ext uri="{FF2B5EF4-FFF2-40B4-BE49-F238E27FC236}">
                <a16:creationId xmlns:a16="http://schemas.microsoft.com/office/drawing/2014/main" id="{AC87F5CC-C865-5149-85EF-0E431DDBB18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973EBF9-43BC-A84D-A637-4F7783708F67}"/>
              </a:ext>
            </a:extLst>
          </p:cNvPr>
          <p:cNvSpPr>
            <a:spLocks noGrp="1"/>
          </p:cNvSpPr>
          <p:nvPr>
            <p:ph type="sldNum" sz="quarter" idx="12"/>
          </p:nvPr>
        </p:nvSpPr>
        <p:spPr/>
        <p:txBody>
          <a:body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182781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D8A40C-DBA7-724C-A6E2-88F2694688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719CA3C-839E-1948-952E-288E9BD7CD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7E101EB-EEDF-1A42-AF22-57E2F4532A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30EC5B-D44C-CD4A-86D4-63A8D2867578}" type="datetimeFigureOut">
              <a:rPr kumimoji="1" lang="zh-CN" altLang="en-US" smtClean="0"/>
              <a:t>2023/4/18</a:t>
            </a:fld>
            <a:endParaRPr kumimoji="1" lang="zh-CN" altLang="en-US"/>
          </a:p>
        </p:txBody>
      </p:sp>
      <p:sp>
        <p:nvSpPr>
          <p:cNvPr id="5" name="页脚占位符 4">
            <a:extLst>
              <a:ext uri="{FF2B5EF4-FFF2-40B4-BE49-F238E27FC236}">
                <a16:creationId xmlns:a16="http://schemas.microsoft.com/office/drawing/2014/main" id="{34EC5793-A5A7-5B40-9BBB-7F09D4465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324A970-5F31-0D45-815C-712113A2B2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1B075-2B8F-E348-9DCF-F546461CEF74}" type="slidenum">
              <a:rPr kumimoji="1" lang="zh-CN" altLang="en-US" smtClean="0"/>
              <a:t>‹#›</a:t>
            </a:fld>
            <a:endParaRPr kumimoji="1" lang="zh-CN" altLang="en-US"/>
          </a:p>
        </p:txBody>
      </p:sp>
    </p:spTree>
    <p:extLst>
      <p:ext uri="{BB962C8B-B14F-4D97-AF65-F5344CB8AC3E}">
        <p14:creationId xmlns:p14="http://schemas.microsoft.com/office/powerpoint/2010/main" val="205979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hyperlink" Target="https://cdn.openai.com/research-covers/language-unsupervised/language_understanding_paper.pdf" TargetMode="External"/><Relationship Id="rId4"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hyperlink" Target="https://cdn.openai.com/better-language-models/language_models_are_unsupervised_multitask_learners.pdf"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hyperlink" Target="https://arxiv.org/pdf/2005.14165v2.pdf" TargetMode="Externa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7.xml"/><Relationship Id="rId7" Type="http://schemas.openxmlformats.org/officeDocument/2006/relationships/slideLayout" Target="../slideLayouts/slideLayout10.xml"/><Relationship Id="rId12" Type="http://schemas.openxmlformats.org/officeDocument/2006/relationships/image" Target="../media/image2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1.png"/><Relationship Id="rId5" Type="http://schemas.openxmlformats.org/officeDocument/2006/relationships/tags" Target="../tags/tag9.xml"/><Relationship Id="rId10" Type="http://schemas.openxmlformats.org/officeDocument/2006/relationships/image" Target="../media/image20.png"/><Relationship Id="rId4" Type="http://schemas.openxmlformats.org/officeDocument/2006/relationships/tags" Target="../tags/tag8.xml"/><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hyperlink" Target="https://arxiv.org/abs/2201.11903" TargetMode="Externa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3.png"/><Relationship Id="rId5" Type="http://schemas.openxmlformats.org/officeDocument/2006/relationships/notesSlide" Target="../notesSlides/notesSlide7.xml"/><Relationship Id="rId4"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hyperlink" Target="https://arxiv.org/abs/2205.11916" TargetMode="Externa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20.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hyperlink" Target="https://yaofu.notion.site/GPT-3-5-360081d91ec245f29029d37b54573756"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hyperlink" Target="https://arxiv.org/abs/2005.14165" TargetMode="External"/><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hyperlink" Target="https://arxiv.org/abs/2107.03374%0d" TargetMode="Externa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8.png"/><Relationship Id="rId5" Type="http://schemas.openxmlformats.org/officeDocument/2006/relationships/slideLayout" Target="../slideLayouts/slideLayout10.xml"/><Relationship Id="rId4"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hyperlink" Target="https://arxiv.org/abs/2203.02155" TargetMode="Externa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8.png"/><Relationship Id="rId5" Type="http://schemas.openxmlformats.org/officeDocument/2006/relationships/slideLayout" Target="../slideLayouts/slideLayout10.xml"/><Relationship Id="rId4"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hyperlink" Target="https://arxiv.org/abs/2107.03374%0d"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8.png"/><Relationship Id="rId5" Type="http://schemas.openxmlformats.org/officeDocument/2006/relationships/slideLayout" Target="../slideLayouts/slideLayout10.xml"/><Relationship Id="rId4"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28.png"/><Relationship Id="rId4"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28.png"/><Relationship Id="rId4"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8.png"/><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tatsu-lab/stanford_alpaca"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CB09D-F427-444C-9116-53C411A95A4F}"/>
              </a:ext>
            </a:extLst>
          </p:cNvPr>
          <p:cNvSpPr>
            <a:spLocks noGrp="1"/>
          </p:cNvSpPr>
          <p:nvPr>
            <p:ph type="ctrTitle"/>
          </p:nvPr>
        </p:nvSpPr>
        <p:spPr>
          <a:xfrm>
            <a:off x="1524000" y="1465263"/>
            <a:ext cx="9144000" cy="2387600"/>
          </a:xfrm>
        </p:spPr>
        <p:txBody>
          <a:bodyPr>
            <a:normAutofit/>
          </a:bodyPr>
          <a:lstStyle/>
          <a:p>
            <a:r>
              <a:rPr kumimoji="1" lang="en-US" altLang="zh-CN" sz="7200" dirty="0">
                <a:latin typeface="Arial Rounded MT Bold" panose="020F0704030504030204" pitchFamily="34" charset="0"/>
                <a:cs typeface="Arial" panose="020B0604020202020204" pitchFamily="34" charset="0"/>
              </a:rPr>
              <a:t>awesome </a:t>
            </a:r>
            <a:r>
              <a:rPr kumimoji="1" lang="zh-CN" altLang="en-US" sz="7200" dirty="0">
                <a:latin typeface="Arial Rounded MT Bold" panose="020F0704030504030204" pitchFamily="34" charset="0"/>
                <a:cs typeface="Arial" panose="020B0604020202020204" pitchFamily="34" charset="0"/>
              </a:rPr>
              <a:t> </a:t>
            </a:r>
            <a:r>
              <a:rPr kumimoji="1" lang="en-US" altLang="zh-CN" sz="7200" dirty="0">
                <a:latin typeface="Arial Rounded MT Bold" panose="020F0704030504030204" pitchFamily="34" charset="0"/>
                <a:cs typeface="Arial" panose="020B0604020202020204" pitchFamily="34" charset="0"/>
              </a:rPr>
              <a:t>LLMs</a:t>
            </a:r>
            <a:endParaRPr kumimoji="1" lang="zh-CN" altLang="en-US" sz="72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68579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7AE57F4-68F2-404E-8375-BBB0678E861E}"/>
              </a:ext>
            </a:extLst>
          </p:cNvPr>
          <p:cNvSpPr txBox="1"/>
          <p:nvPr/>
        </p:nvSpPr>
        <p:spPr>
          <a:xfrm>
            <a:off x="800100" y="445169"/>
            <a:ext cx="3515321" cy="584775"/>
          </a:xfrm>
          <a:prstGeom prst="rect">
            <a:avLst/>
          </a:prstGeom>
          <a:noFill/>
        </p:spPr>
        <p:txBody>
          <a:bodyPr wrap="none" rtlCol="0">
            <a:spAutoFit/>
          </a:bodyPr>
          <a:lstStyle/>
          <a:p>
            <a:r>
              <a:rPr kumimoji="1" lang="en-US" altLang="zh-CN" sz="3200" dirty="0">
                <a:latin typeface="Calibri" panose="020F0502020204030204" pitchFamily="34" charset="0"/>
                <a:cs typeface="Calibri" panose="020F0502020204030204" pitchFamily="34" charset="0"/>
              </a:rPr>
              <a:t>Three</a:t>
            </a:r>
            <a:r>
              <a:rPr kumimoji="1" lang="zh-CN" altLang="en-US" sz="3200" dirty="0">
                <a:latin typeface="Calibri" panose="020F0502020204030204" pitchFamily="34" charset="0"/>
                <a:cs typeface="Calibri" panose="020F0502020204030204" pitchFamily="34" charset="0"/>
              </a:rPr>
              <a:t> </a:t>
            </a:r>
            <a:r>
              <a:rPr kumimoji="1" lang="en" altLang="zh-CN" sz="3200" dirty="0">
                <a:latin typeface="Calibri" panose="020F0502020204030204" pitchFamily="34" charset="0"/>
                <a:cs typeface="Calibri" panose="020F0502020204030204" pitchFamily="34" charset="0"/>
              </a:rPr>
              <a:t>architectures</a:t>
            </a:r>
            <a:r>
              <a:rPr kumimoji="1" lang="zh-CN" altLang="en-US" sz="3200" dirty="0">
                <a:latin typeface="Calibri" panose="020F0502020204030204" pitchFamily="34" charset="0"/>
                <a:cs typeface="Calibri" panose="020F0502020204030204" pitchFamily="34" charset="0"/>
              </a:rPr>
              <a:t> </a:t>
            </a:r>
          </a:p>
        </p:txBody>
      </p:sp>
      <p:pic>
        <p:nvPicPr>
          <p:cNvPr id="8" name="图片 7">
            <a:extLst>
              <a:ext uri="{FF2B5EF4-FFF2-40B4-BE49-F238E27FC236}">
                <a16:creationId xmlns:a16="http://schemas.microsoft.com/office/drawing/2014/main" id="{00C9BB90-D451-BF4E-A467-E4952A894C72}"/>
              </a:ext>
            </a:extLst>
          </p:cNvPr>
          <p:cNvPicPr>
            <a:picLocks noChangeAspect="1"/>
          </p:cNvPicPr>
          <p:nvPr/>
        </p:nvPicPr>
        <p:blipFill>
          <a:blip r:embed="rId2"/>
          <a:stretch>
            <a:fillRect/>
          </a:stretch>
        </p:blipFill>
        <p:spPr>
          <a:xfrm>
            <a:off x="1214995" y="1954128"/>
            <a:ext cx="9575800" cy="3695700"/>
          </a:xfrm>
          <a:prstGeom prst="rect">
            <a:avLst/>
          </a:prstGeom>
        </p:spPr>
      </p:pic>
      <p:sp>
        <p:nvSpPr>
          <p:cNvPr id="2" name="文本框 1">
            <a:extLst>
              <a:ext uri="{FF2B5EF4-FFF2-40B4-BE49-F238E27FC236}">
                <a16:creationId xmlns:a16="http://schemas.microsoft.com/office/drawing/2014/main" id="{B757C987-3BF0-0348-9C2D-0FBC730D1139}"/>
              </a:ext>
            </a:extLst>
          </p:cNvPr>
          <p:cNvSpPr txBox="1"/>
          <p:nvPr/>
        </p:nvSpPr>
        <p:spPr>
          <a:xfrm>
            <a:off x="2557761" y="6027821"/>
            <a:ext cx="8655672" cy="369332"/>
          </a:xfrm>
          <a:prstGeom prst="rect">
            <a:avLst/>
          </a:prstGeom>
          <a:noFill/>
        </p:spPr>
        <p:txBody>
          <a:bodyPr wrap="square" rtlCol="0">
            <a:spAutoFit/>
          </a:bodyPr>
          <a:lstStyle/>
          <a:p>
            <a:r>
              <a:rPr kumimoji="1" lang="zh-CN" altLang="en-US" dirty="0"/>
              <a:t>自回归语言模型                      掩码语言模型                              编解码器   </a:t>
            </a:r>
          </a:p>
        </p:txBody>
      </p:sp>
    </p:spTree>
    <p:extLst>
      <p:ext uri="{BB962C8B-B14F-4D97-AF65-F5344CB8AC3E}">
        <p14:creationId xmlns:p14="http://schemas.microsoft.com/office/powerpoint/2010/main" val="4192324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7AE57F4-68F2-404E-8375-BBB0678E861E}"/>
              </a:ext>
            </a:extLst>
          </p:cNvPr>
          <p:cNvSpPr txBox="1"/>
          <p:nvPr/>
        </p:nvSpPr>
        <p:spPr>
          <a:xfrm>
            <a:off x="800100" y="445169"/>
            <a:ext cx="3773212" cy="584775"/>
          </a:xfrm>
          <a:prstGeom prst="rect">
            <a:avLst/>
          </a:prstGeom>
          <a:noFill/>
        </p:spPr>
        <p:txBody>
          <a:bodyPr wrap="none" rtlCol="0">
            <a:spAutoFit/>
          </a:bodyPr>
          <a:lstStyle/>
          <a:p>
            <a:r>
              <a:rPr kumimoji="1" lang="en-US" altLang="zh-CN" sz="3200" dirty="0">
                <a:latin typeface="Calibri" panose="020F0502020204030204" pitchFamily="34" charset="0"/>
                <a:cs typeface="Calibri" panose="020F0502020204030204" pitchFamily="34" charset="0"/>
              </a:rPr>
              <a:t>Few-shot</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Zero-shot</a:t>
            </a:r>
            <a:endParaRPr kumimoji="1" lang="zh-CN" altLang="en-US" sz="3200"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F1DA3B57-3CBA-E149-9AAA-36EE7E3AD3B6}"/>
              </a:ext>
            </a:extLst>
          </p:cNvPr>
          <p:cNvSpPr txBox="1"/>
          <p:nvPr/>
        </p:nvSpPr>
        <p:spPr>
          <a:xfrm>
            <a:off x="800100" y="1241538"/>
            <a:ext cx="6100010" cy="2585323"/>
          </a:xfrm>
          <a:prstGeom prst="rect">
            <a:avLst/>
          </a:prstGeom>
          <a:noFill/>
        </p:spPr>
        <p:txBody>
          <a:bodyPr wrap="square">
            <a:spAutoFit/>
          </a:bodyPr>
          <a:lstStyle/>
          <a:p>
            <a:pPr algn="l"/>
            <a:endParaRPr lang="en-US" altLang="zh-CN" dirty="0">
              <a:solidFill>
                <a:srgbClr val="4D4D4D"/>
              </a:solidFill>
              <a:latin typeface="-apple-system"/>
            </a:endParaRPr>
          </a:p>
          <a:p>
            <a:pPr algn="l"/>
            <a:r>
              <a:rPr lang="en" altLang="zh-CN" b="0" i="0" dirty="0">
                <a:effectLst/>
                <a:latin typeface="Microsoft YaHei" panose="020B0503020204020204" pitchFamily="34" charset="-122"/>
                <a:ea typeface="Microsoft YaHei" panose="020B0503020204020204" pitchFamily="34" charset="-122"/>
              </a:rPr>
              <a:t>Zero-shot</a:t>
            </a:r>
            <a:r>
              <a:rPr lang="zh-CN" altLang="en-US" b="0" i="0" dirty="0">
                <a:effectLst/>
                <a:latin typeface="Microsoft YaHei" panose="020B0503020204020204" pitchFamily="34" charset="-122"/>
                <a:ea typeface="Microsoft YaHei" panose="020B0503020204020204" pitchFamily="34" charset="-122"/>
              </a:rPr>
              <a:t>：没有标注数据</a:t>
            </a:r>
            <a:endParaRPr lang="en-US" altLang="zh-CN" b="0" i="0" dirty="0">
              <a:effectLst/>
              <a:latin typeface="Microsoft YaHei" panose="020B0503020204020204" pitchFamily="34" charset="-122"/>
              <a:ea typeface="Microsoft YaHei" panose="020B0503020204020204" pitchFamily="34" charset="-122"/>
            </a:endParaRPr>
          </a:p>
          <a:p>
            <a:pPr algn="l"/>
            <a:endParaRPr lang="en-US" altLang="zh-CN" b="0" i="0" dirty="0">
              <a:effectLst/>
              <a:latin typeface="Microsoft YaHei" panose="020B0503020204020204" pitchFamily="34" charset="-122"/>
              <a:ea typeface="Microsoft YaHei" panose="020B0503020204020204" pitchFamily="34" charset="-122"/>
            </a:endParaRPr>
          </a:p>
          <a:p>
            <a:pPr algn="l"/>
            <a:r>
              <a:rPr lang="en" altLang="zh-CN" b="0" i="0" dirty="0">
                <a:effectLst/>
                <a:latin typeface="Microsoft YaHei" panose="020B0503020204020204" pitchFamily="34" charset="-122"/>
                <a:ea typeface="Microsoft YaHei" panose="020B0503020204020204" pitchFamily="34" charset="-122"/>
              </a:rPr>
              <a:t>Few-shot</a:t>
            </a:r>
            <a:r>
              <a:rPr lang="zh-CN" altLang="en-US" b="0" i="0" dirty="0">
                <a:effectLst/>
                <a:latin typeface="Microsoft YaHei" panose="020B0503020204020204" pitchFamily="34" charset="-122"/>
                <a:ea typeface="Microsoft YaHei" panose="020B0503020204020204" pitchFamily="34" charset="-122"/>
              </a:rPr>
              <a:t>：少量</a:t>
            </a:r>
            <a:r>
              <a:rPr lang="zh-CN" altLang="en-US" dirty="0">
                <a:latin typeface="Microsoft YaHei" panose="020B0503020204020204" pitchFamily="34" charset="-122"/>
                <a:ea typeface="Microsoft YaHei" panose="020B0503020204020204" pitchFamily="34" charset="-122"/>
              </a:rPr>
              <a:t>标注</a:t>
            </a:r>
            <a:r>
              <a:rPr lang="zh-CN" altLang="en-US" b="0" i="0" dirty="0">
                <a:effectLst/>
                <a:latin typeface="Microsoft YaHei" panose="020B0503020204020204" pitchFamily="34" charset="-122"/>
                <a:ea typeface="Microsoft YaHei" panose="020B0503020204020204" pitchFamily="34" charset="-122"/>
              </a:rPr>
              <a:t>数据</a:t>
            </a:r>
            <a:endParaRPr lang="en-US" altLang="zh-CN" b="0" i="0" dirty="0">
              <a:effectLst/>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endParaRPr lang="en-US" altLang="zh-CN" dirty="0">
              <a:latin typeface="Microsoft YaHei" panose="020B0503020204020204" pitchFamily="34" charset="-122"/>
              <a:ea typeface="Microsoft YaHei" panose="020B0503020204020204" pitchFamily="34" charset="-122"/>
            </a:endParaRPr>
          </a:p>
          <a:p>
            <a:pPr algn="l"/>
            <a:r>
              <a:rPr lang="zh-CN" altLang="en-US" b="0" i="0" dirty="0">
                <a:effectLst/>
                <a:latin typeface="Microsoft YaHei" panose="020B0503020204020204" pitchFamily="34" charset="-122"/>
                <a:ea typeface="Microsoft YaHei" panose="020B0503020204020204" pitchFamily="34" charset="-122"/>
              </a:rPr>
              <a:t>举个例子 </a:t>
            </a:r>
            <a:r>
              <a:rPr lang="en-US" altLang="zh-CN" b="0" i="0" dirty="0">
                <a:effectLst/>
                <a:latin typeface="Microsoft YaHei" panose="020B0503020204020204" pitchFamily="34" charset="-122"/>
                <a:ea typeface="Microsoft YaHei" panose="020B0503020204020204" pitchFamily="34" charset="-122"/>
              </a:rPr>
              <a:t>🌰</a:t>
            </a:r>
            <a:endParaRPr lang="zh-CN" altLang="en-US" b="0" i="0" dirty="0">
              <a:effectLst/>
              <a:latin typeface="Microsoft YaHei" panose="020B0503020204020204" pitchFamily="34" charset="-122"/>
              <a:ea typeface="Microsoft YaHei" panose="020B0503020204020204" pitchFamily="34" charset="-122"/>
            </a:endParaRPr>
          </a:p>
          <a:p>
            <a:br>
              <a:rPr lang="zh-CN" altLang="en-US" dirty="0"/>
            </a:br>
            <a:endParaRPr lang="zh-CN" altLang="en-US" dirty="0"/>
          </a:p>
        </p:txBody>
      </p:sp>
      <p:pic>
        <p:nvPicPr>
          <p:cNvPr id="4" name="图片 3">
            <a:extLst>
              <a:ext uri="{FF2B5EF4-FFF2-40B4-BE49-F238E27FC236}">
                <a16:creationId xmlns:a16="http://schemas.microsoft.com/office/drawing/2014/main" id="{0EB0F0A9-841E-C849-8C03-762826016312}"/>
              </a:ext>
            </a:extLst>
          </p:cNvPr>
          <p:cNvPicPr>
            <a:picLocks noChangeAspect="1"/>
          </p:cNvPicPr>
          <p:nvPr/>
        </p:nvPicPr>
        <p:blipFill>
          <a:blip r:embed="rId2"/>
          <a:stretch>
            <a:fillRect/>
          </a:stretch>
        </p:blipFill>
        <p:spPr>
          <a:xfrm>
            <a:off x="1580460" y="3826861"/>
            <a:ext cx="4164361" cy="1673910"/>
          </a:xfrm>
          <a:prstGeom prst="rect">
            <a:avLst/>
          </a:prstGeom>
        </p:spPr>
      </p:pic>
      <p:pic>
        <p:nvPicPr>
          <p:cNvPr id="6" name="图片 5">
            <a:extLst>
              <a:ext uri="{FF2B5EF4-FFF2-40B4-BE49-F238E27FC236}">
                <a16:creationId xmlns:a16="http://schemas.microsoft.com/office/drawing/2014/main" id="{687410EE-7179-9D4A-90BE-50ADC4B40EFC}"/>
              </a:ext>
            </a:extLst>
          </p:cNvPr>
          <p:cNvPicPr>
            <a:picLocks noChangeAspect="1"/>
          </p:cNvPicPr>
          <p:nvPr/>
        </p:nvPicPr>
        <p:blipFill>
          <a:blip r:embed="rId3"/>
          <a:stretch>
            <a:fillRect/>
          </a:stretch>
        </p:blipFill>
        <p:spPr>
          <a:xfrm>
            <a:off x="6784140" y="3429000"/>
            <a:ext cx="3237469" cy="3227805"/>
          </a:xfrm>
          <a:prstGeom prst="rect">
            <a:avLst/>
          </a:prstGeom>
        </p:spPr>
      </p:pic>
    </p:spTree>
    <p:extLst>
      <p:ext uri="{BB962C8B-B14F-4D97-AF65-F5344CB8AC3E}">
        <p14:creationId xmlns:p14="http://schemas.microsoft.com/office/powerpoint/2010/main" val="129265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32A4034-858A-5143-A2DB-DC6EC21AFE35}"/>
              </a:ext>
            </a:extLst>
          </p:cNvPr>
          <p:cNvPicPr>
            <a:picLocks noChangeAspect="1"/>
          </p:cNvPicPr>
          <p:nvPr/>
        </p:nvPicPr>
        <p:blipFill>
          <a:blip r:embed="rId2"/>
          <a:stretch>
            <a:fillRect/>
          </a:stretch>
        </p:blipFill>
        <p:spPr>
          <a:xfrm>
            <a:off x="1246388" y="1479376"/>
            <a:ext cx="9699223" cy="4644698"/>
          </a:xfrm>
          <a:prstGeom prst="rect">
            <a:avLst/>
          </a:prstGeom>
        </p:spPr>
      </p:pic>
      <p:sp>
        <p:nvSpPr>
          <p:cNvPr id="8" name="文本框 7">
            <a:extLst>
              <a:ext uri="{FF2B5EF4-FFF2-40B4-BE49-F238E27FC236}">
                <a16:creationId xmlns:a16="http://schemas.microsoft.com/office/drawing/2014/main" id="{CC14C200-1DEA-094F-B82C-0CE79F0D835E}"/>
              </a:ext>
            </a:extLst>
          </p:cNvPr>
          <p:cNvSpPr txBox="1"/>
          <p:nvPr/>
        </p:nvSpPr>
        <p:spPr>
          <a:xfrm>
            <a:off x="849346" y="441538"/>
            <a:ext cx="6100010" cy="584775"/>
          </a:xfrm>
          <a:prstGeom prst="rect">
            <a:avLst/>
          </a:prstGeom>
          <a:noFill/>
        </p:spPr>
        <p:txBody>
          <a:bodyPr wrap="square">
            <a:spAutoFit/>
          </a:bodyPr>
          <a:lstStyle/>
          <a:p>
            <a:r>
              <a:rPr kumimoji="1" lang="en-US" altLang="zh-CN" sz="3200" dirty="0">
                <a:latin typeface="Calibri" panose="020F0502020204030204" pitchFamily="34" charset="0"/>
                <a:cs typeface="Calibri" panose="020F0502020204030204" pitchFamily="34" charset="0"/>
              </a:rPr>
              <a:t>Some</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terms</a:t>
            </a:r>
            <a:r>
              <a:rPr kumimoji="1" lang="zh-CN" altLang="en-US" sz="3200" dirty="0">
                <a:latin typeface="Calibri" panose="020F0502020204030204" pitchFamily="34" charset="0"/>
                <a:cs typeface="Calibri" panose="020F0502020204030204" pitchFamily="34" charset="0"/>
              </a:rPr>
              <a:t> </a:t>
            </a:r>
            <a:r>
              <a:rPr kumimoji="1" lang="zh-CN" altLang="en-US" sz="1800" dirty="0">
                <a:latin typeface="Calibri" panose="020F0502020204030204" pitchFamily="34" charset="0"/>
                <a:cs typeface="Calibri" panose="020F0502020204030204" pitchFamily="34" charset="0"/>
              </a:rPr>
              <a:t> </a:t>
            </a:r>
            <a:endParaRPr lang="zh-CN" altLang="en-US" dirty="0"/>
          </a:p>
        </p:txBody>
      </p:sp>
    </p:spTree>
    <p:extLst>
      <p:ext uri="{BB962C8B-B14F-4D97-AF65-F5344CB8AC3E}">
        <p14:creationId xmlns:p14="http://schemas.microsoft.com/office/powerpoint/2010/main" val="403044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solidFill>
                  <a:schemeClr val="bg1">
                    <a:lumMod val="75000"/>
                  </a:schemeClr>
                </a:solidFill>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prstClr val="black"/>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4</a:t>
            </a:r>
            <a:r>
              <a:rPr lang="en-US" altLang="zh-CN" sz="3600" dirty="0">
                <a:solidFill>
                  <a:schemeClr val="bg1">
                    <a:lumMod val="75000"/>
                  </a:schemeClr>
                </a:solidFill>
                <a:latin typeface="Calibri" panose="020F0502020204030204" pitchFamily="34" charset="0"/>
                <a:cs typeface="Calibri" panose="020F0502020204030204" pitchFamily="34" charset="0"/>
              </a:rPr>
              <a:t>. </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The </a:t>
            </a:r>
            <a:r>
              <a:rPr lang="zh-CN" altLang="en-US" sz="3200" dirty="0">
                <a:solidFill>
                  <a:schemeClr val="bg1">
                    <a:lumMod val="75000"/>
                  </a:schemeClr>
                </a:solidFill>
                <a:latin typeface="Calibri" panose="020F0502020204030204" pitchFamily="34" charset="0"/>
                <a:cs typeface="Calibri" panose="020F0502020204030204" pitchFamily="34" charset="0"/>
                <a:sym typeface="+mn-ea"/>
              </a:rPr>
              <a:t>evolutionary tree</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 of </a:t>
            </a:r>
            <a:r>
              <a:rPr lang="en-US" altLang="zh-CN" sz="3200" dirty="0" err="1">
                <a:solidFill>
                  <a:schemeClr val="bg1">
                    <a:lumMod val="75000"/>
                  </a:schemeClr>
                </a:solidFill>
                <a:latin typeface="Calibri" panose="020F0502020204030204" pitchFamily="34" charset="0"/>
                <a:cs typeface="Calibri" panose="020F0502020204030204" pitchFamily="34" charset="0"/>
                <a:sym typeface="+mn-ea"/>
              </a:rPr>
              <a:t>ChatGPT</a:t>
            </a:r>
            <a:endParaRPr lang="en-US" altLang="zh-CN" sz="24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extLst>
      <p:ext uri="{BB962C8B-B14F-4D97-AF65-F5344CB8AC3E}">
        <p14:creationId xmlns:p14="http://schemas.microsoft.com/office/powerpoint/2010/main" val="338162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6100010"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Resource</a:t>
            </a:r>
            <a:endParaRPr lang="zh-CN" altLang="en-US" sz="3200"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6939C868-FBC6-7B44-BA64-1D98E571F67E}"/>
              </a:ext>
            </a:extLst>
          </p:cNvPr>
          <p:cNvSpPr txBox="1"/>
          <p:nvPr/>
        </p:nvSpPr>
        <p:spPr>
          <a:xfrm>
            <a:off x="715880" y="1252290"/>
            <a:ext cx="6100010" cy="369332"/>
          </a:xfrm>
          <a:prstGeom prst="rect">
            <a:avLst/>
          </a:prstGeom>
          <a:noFill/>
        </p:spPr>
        <p:txBody>
          <a:bodyPr wrap="square">
            <a:spAutoFit/>
          </a:bodyPr>
          <a:lstStyle/>
          <a:p>
            <a:r>
              <a:rPr lang="en" altLang="zh-CN" b="0" i="0" dirty="0">
                <a:effectLst/>
                <a:latin typeface="Arial" panose="020B0604020202020204" pitchFamily="34" charset="0"/>
              </a:rPr>
              <a:t>Publicly Available Model Checkpoints or APIs</a:t>
            </a:r>
            <a:endParaRPr lang="zh-CN" altLang="en-US" dirty="0"/>
          </a:p>
        </p:txBody>
      </p:sp>
      <p:sp>
        <p:nvSpPr>
          <p:cNvPr id="7" name="文本框 6">
            <a:extLst>
              <a:ext uri="{FF2B5EF4-FFF2-40B4-BE49-F238E27FC236}">
                <a16:creationId xmlns:a16="http://schemas.microsoft.com/office/drawing/2014/main" id="{EBA4FEF2-7D1E-9244-85E8-DEF6752D016B}"/>
              </a:ext>
            </a:extLst>
          </p:cNvPr>
          <p:cNvSpPr txBox="1"/>
          <p:nvPr/>
        </p:nvSpPr>
        <p:spPr>
          <a:xfrm>
            <a:off x="715880" y="2786982"/>
            <a:ext cx="6100010" cy="369332"/>
          </a:xfrm>
          <a:prstGeom prst="rect">
            <a:avLst/>
          </a:prstGeom>
          <a:noFill/>
        </p:spPr>
        <p:txBody>
          <a:bodyPr wrap="square">
            <a:spAutoFit/>
          </a:bodyPr>
          <a:lstStyle/>
          <a:p>
            <a:r>
              <a:rPr lang="en" altLang="zh-CN" b="0" i="0" dirty="0">
                <a:effectLst/>
                <a:latin typeface="Arial" panose="020B0604020202020204" pitchFamily="34" charset="0"/>
              </a:rPr>
              <a:t>Commonly Used Corpora</a:t>
            </a:r>
            <a:endParaRPr lang="zh-CN" altLang="en-US" dirty="0"/>
          </a:p>
        </p:txBody>
      </p:sp>
      <p:sp>
        <p:nvSpPr>
          <p:cNvPr id="9" name="文本框 8">
            <a:extLst>
              <a:ext uri="{FF2B5EF4-FFF2-40B4-BE49-F238E27FC236}">
                <a16:creationId xmlns:a16="http://schemas.microsoft.com/office/drawing/2014/main" id="{BF730F4E-CCFD-2143-95CC-5734123B36F5}"/>
              </a:ext>
            </a:extLst>
          </p:cNvPr>
          <p:cNvSpPr txBox="1"/>
          <p:nvPr/>
        </p:nvSpPr>
        <p:spPr>
          <a:xfrm>
            <a:off x="715880" y="4971409"/>
            <a:ext cx="6100010" cy="646331"/>
          </a:xfrm>
          <a:prstGeom prst="rect">
            <a:avLst/>
          </a:prstGeom>
          <a:noFill/>
        </p:spPr>
        <p:txBody>
          <a:bodyPr wrap="square">
            <a:spAutoFit/>
          </a:bodyPr>
          <a:lstStyle/>
          <a:p>
            <a:endParaRPr lang="en" altLang="zh-CN" b="0" i="0" dirty="0">
              <a:effectLst/>
              <a:latin typeface="Arial" panose="020B0604020202020204" pitchFamily="34" charset="0"/>
            </a:endParaRPr>
          </a:p>
          <a:p>
            <a:r>
              <a:rPr lang="en" altLang="zh-CN" b="0" i="0" dirty="0">
                <a:effectLst/>
                <a:latin typeface="Arial" panose="020B0604020202020204" pitchFamily="34" charset="0"/>
              </a:rPr>
              <a:t>Library Resource</a:t>
            </a:r>
            <a:endParaRPr lang="zh-CN" altLang="en-US" dirty="0"/>
          </a:p>
        </p:txBody>
      </p:sp>
      <p:sp>
        <p:nvSpPr>
          <p:cNvPr id="11" name="文本框 10">
            <a:extLst>
              <a:ext uri="{FF2B5EF4-FFF2-40B4-BE49-F238E27FC236}">
                <a16:creationId xmlns:a16="http://schemas.microsoft.com/office/drawing/2014/main" id="{2CAC43E1-2BB7-A84E-80EF-656EC73D9019}"/>
              </a:ext>
            </a:extLst>
          </p:cNvPr>
          <p:cNvSpPr txBox="1"/>
          <p:nvPr/>
        </p:nvSpPr>
        <p:spPr>
          <a:xfrm>
            <a:off x="1050758" y="1667783"/>
            <a:ext cx="10521615" cy="1138773"/>
          </a:xfrm>
          <a:prstGeom prst="rect">
            <a:avLst/>
          </a:prstGeom>
          <a:noFill/>
        </p:spPr>
        <p:txBody>
          <a:bodyPr wrap="square">
            <a:spAutoFit/>
          </a:bodyPr>
          <a:lstStyle/>
          <a:p>
            <a:pPr marL="285750" indent="-285750">
              <a:buFont typeface="Arial" panose="020B0604020202020204" pitchFamily="34" charset="0"/>
              <a:buChar char="•"/>
            </a:pPr>
            <a:r>
              <a:rPr lang="en" altLang="zh-CN" sz="1600" b="0" i="0" dirty="0">
                <a:effectLst/>
                <a:latin typeface="Arial" panose="020B0604020202020204" pitchFamily="34" charset="0"/>
              </a:rPr>
              <a:t>Models with Tens of Billions of Parameters</a:t>
            </a:r>
            <a:r>
              <a:rPr lang="en-US" altLang="zh-CN" sz="1600" dirty="0">
                <a:latin typeface="Arial" panose="020B0604020202020204" pitchFamily="34" charset="0"/>
              </a:rPr>
              <a:t>:</a:t>
            </a:r>
            <a:r>
              <a:rPr lang="en" altLang="zh-CN" sz="1600" b="0" i="0" dirty="0">
                <a:effectLst/>
                <a:latin typeface="Arial" panose="020B0604020202020204" pitchFamily="34" charset="0"/>
              </a:rPr>
              <a:t>   </a:t>
            </a:r>
            <a:r>
              <a:rPr lang="en" altLang="zh-CN" sz="1600" b="0" i="0" dirty="0" err="1">
                <a:effectLst/>
                <a:latin typeface="Arial" panose="020B0604020202020204" pitchFamily="34" charset="0"/>
              </a:rPr>
              <a:t>LLaMA</a:t>
            </a:r>
            <a:r>
              <a:rPr lang="zh-CN" altLang="en-US" sz="1600" dirty="0">
                <a:latin typeface="Arial" panose="020B0604020202020204" pitchFamily="34" charset="0"/>
              </a:rPr>
              <a:t>、</a:t>
            </a:r>
            <a:r>
              <a:rPr lang="en" altLang="zh-CN" sz="1600" b="0" i="0" dirty="0">
                <a:effectLst/>
                <a:latin typeface="Arial" panose="020B0604020202020204" pitchFamily="34" charset="0"/>
              </a:rPr>
              <a:t>mT5</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 T0</a:t>
            </a:r>
            <a:r>
              <a:rPr lang="zh-CN" altLang="en-US" sz="1600" dirty="0">
                <a:latin typeface="Arial" panose="020B0604020202020204" pitchFamily="34" charset="0"/>
              </a:rPr>
              <a:t>、</a:t>
            </a:r>
            <a:r>
              <a:rPr lang="en" altLang="zh-CN" sz="1600" b="0" i="0" dirty="0">
                <a:effectLst/>
                <a:latin typeface="Arial" panose="020B0604020202020204" pitchFamily="34" charset="0"/>
              </a:rPr>
              <a:t>GPT-NeoX-20B</a:t>
            </a:r>
            <a:r>
              <a:rPr lang="zh-CN" altLang="en-US" sz="1600" b="0" i="0" dirty="0">
                <a:effectLst/>
                <a:latin typeface="Arial" panose="020B0604020202020204" pitchFamily="34" charset="0"/>
              </a:rPr>
              <a:t>、</a:t>
            </a:r>
            <a:r>
              <a:rPr lang="en" altLang="zh-CN" sz="1600" b="0" i="0" dirty="0" err="1">
                <a:effectLst/>
                <a:latin typeface="Arial" panose="020B0604020202020204" pitchFamily="34" charset="0"/>
              </a:rPr>
              <a:t>CodeGen</a:t>
            </a:r>
            <a:r>
              <a:rPr lang="en" altLang="zh-CN" sz="1600" b="0" i="0" dirty="0">
                <a:effectLst/>
                <a:latin typeface="Arial" panose="020B0604020202020204" pitchFamily="34" charset="0"/>
              </a:rPr>
              <a:t> </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 UL2</a:t>
            </a:r>
            <a:r>
              <a:rPr lang="en-US" altLang="zh-CN" sz="1600" b="0" i="0" dirty="0">
                <a:effectLst/>
                <a:latin typeface="Arial" panose="020B0604020202020204" pitchFamily="34" charset="0"/>
              </a:rPr>
              <a:t>……</a:t>
            </a:r>
          </a:p>
          <a:p>
            <a:pPr marL="285750" indent="-285750">
              <a:buFont typeface="Arial" panose="020B0604020202020204" pitchFamily="34" charset="0"/>
              <a:buChar char="•"/>
            </a:pPr>
            <a:r>
              <a:rPr lang="en" altLang="zh-CN" sz="1600" b="0" i="0" dirty="0">
                <a:effectLst/>
                <a:latin typeface="Arial" panose="020B0604020202020204" pitchFamily="34" charset="0"/>
              </a:rPr>
              <a:t>Models with Hundreds of Billions of Parameters</a:t>
            </a:r>
            <a:r>
              <a:rPr lang="en-US" altLang="zh-CN" sz="1600" dirty="0">
                <a:latin typeface="Arial" panose="020B0604020202020204" pitchFamily="34" charset="0"/>
              </a:rPr>
              <a:t>:  </a:t>
            </a:r>
            <a:r>
              <a:rPr lang="en" altLang="zh-CN" sz="1600" b="0" i="0" dirty="0">
                <a:effectLst/>
                <a:latin typeface="Arial" panose="020B0604020202020204" pitchFamily="34" charset="0"/>
              </a:rPr>
              <a:t>OPT</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 OPT-IML </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BLOOM</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BLOOMZ</a:t>
            </a:r>
            <a:r>
              <a:rPr lang="zh-CN" altLang="en-US" sz="1600" dirty="0">
                <a:latin typeface="Arial" panose="020B0604020202020204" pitchFamily="34" charset="0"/>
              </a:rPr>
              <a:t>、</a:t>
            </a:r>
            <a:r>
              <a:rPr lang="en-US" altLang="zh-CN" sz="1600" dirty="0">
                <a:latin typeface="Arial" panose="020B0604020202020204" pitchFamily="34" charset="0"/>
              </a:rPr>
              <a:t>GLM</a:t>
            </a:r>
            <a:r>
              <a:rPr lang="zh-CN" altLang="en-US" sz="1600" dirty="0">
                <a:latin typeface="Arial" panose="020B0604020202020204" pitchFamily="34" charset="0"/>
              </a:rPr>
              <a:t>、</a:t>
            </a:r>
            <a:r>
              <a:rPr lang="en" altLang="zh-CN" sz="1600" b="0" i="0" dirty="0">
                <a:effectLst/>
                <a:latin typeface="Arial" panose="020B0604020202020204" pitchFamily="34" charset="0"/>
              </a:rPr>
              <a:t>Galactica</a:t>
            </a:r>
            <a:endParaRPr lang="en-US" altLang="zh-CN" sz="1600" b="0" i="0" dirty="0">
              <a:effectLst/>
              <a:latin typeface="Arial" panose="020B0604020202020204" pitchFamily="34" charset="0"/>
            </a:endParaRPr>
          </a:p>
          <a:p>
            <a:pPr marL="285750" indent="-285750">
              <a:buFont typeface="Arial" panose="020B0604020202020204" pitchFamily="34" charset="0"/>
              <a:buChar char="•"/>
            </a:pPr>
            <a:r>
              <a:rPr lang="en" altLang="zh-CN" sz="1600" b="0" i="0" dirty="0">
                <a:effectLst/>
                <a:latin typeface="Arial" panose="020B0604020202020204" pitchFamily="34" charset="0"/>
              </a:rPr>
              <a:t>Public API of LLMs:  GPT-3 series</a:t>
            </a:r>
            <a:r>
              <a:rPr lang="zh-CN" altLang="en" sz="1600" b="0" i="0" dirty="0">
                <a:effectLst/>
                <a:latin typeface="Arial" panose="020B0604020202020204" pitchFamily="34" charset="0"/>
              </a:rPr>
              <a:t>、</a:t>
            </a:r>
            <a:r>
              <a:rPr lang="en" altLang="zh-CN" sz="1600" b="0" i="0" dirty="0">
                <a:effectLst/>
                <a:latin typeface="Arial" panose="020B0604020202020204" pitchFamily="34" charset="0"/>
              </a:rPr>
              <a:t>GPT-3</a:t>
            </a:r>
            <a:r>
              <a:rPr lang="en-US" altLang="zh-CN" sz="1600" b="0" i="0" dirty="0">
                <a:effectLst/>
                <a:latin typeface="Arial" panose="020B0604020202020204" pitchFamily="34" charset="0"/>
              </a:rPr>
              <a:t>.5</a:t>
            </a:r>
            <a:r>
              <a:rPr lang="en" altLang="zh-CN" sz="1600" b="0" i="0" dirty="0">
                <a:effectLst/>
                <a:latin typeface="Arial" panose="020B0604020202020204" pitchFamily="34" charset="0"/>
              </a:rPr>
              <a:t> series</a:t>
            </a:r>
            <a:br>
              <a:rPr lang="en" altLang="zh-CN" dirty="0"/>
            </a:br>
            <a:endParaRPr lang="zh-CN" altLang="en-US" dirty="0"/>
          </a:p>
        </p:txBody>
      </p:sp>
      <p:pic>
        <p:nvPicPr>
          <p:cNvPr id="14" name="图片 13">
            <a:extLst>
              <a:ext uri="{FF2B5EF4-FFF2-40B4-BE49-F238E27FC236}">
                <a16:creationId xmlns:a16="http://schemas.microsoft.com/office/drawing/2014/main" id="{74F917EE-0CF1-A44D-9FA1-20D83A4B6C99}"/>
              </a:ext>
            </a:extLst>
          </p:cNvPr>
          <p:cNvPicPr>
            <a:picLocks noChangeAspect="1"/>
          </p:cNvPicPr>
          <p:nvPr/>
        </p:nvPicPr>
        <p:blipFill>
          <a:blip r:embed="rId2"/>
          <a:stretch>
            <a:fillRect/>
          </a:stretch>
        </p:blipFill>
        <p:spPr>
          <a:xfrm>
            <a:off x="1050758" y="3056429"/>
            <a:ext cx="3661226" cy="1988273"/>
          </a:xfrm>
          <a:prstGeom prst="rect">
            <a:avLst/>
          </a:prstGeom>
        </p:spPr>
      </p:pic>
      <p:sp>
        <p:nvSpPr>
          <p:cNvPr id="16" name="文本框 15">
            <a:extLst>
              <a:ext uri="{FF2B5EF4-FFF2-40B4-BE49-F238E27FC236}">
                <a16:creationId xmlns:a16="http://schemas.microsoft.com/office/drawing/2014/main" id="{E7236667-9954-5D4E-9CF3-43177AF457E9}"/>
              </a:ext>
            </a:extLst>
          </p:cNvPr>
          <p:cNvSpPr txBox="1"/>
          <p:nvPr/>
        </p:nvSpPr>
        <p:spPr>
          <a:xfrm>
            <a:off x="1050758" y="5598331"/>
            <a:ext cx="6100010" cy="584775"/>
          </a:xfrm>
          <a:prstGeom prst="rect">
            <a:avLst/>
          </a:prstGeom>
          <a:noFill/>
        </p:spPr>
        <p:txBody>
          <a:bodyPr wrap="square">
            <a:spAutoFit/>
          </a:bodyPr>
          <a:lstStyle/>
          <a:p>
            <a:pPr marL="285750" indent="-285750">
              <a:buFont typeface="Arial" panose="020B0604020202020204" pitchFamily="34" charset="0"/>
              <a:buChar char="•"/>
            </a:pPr>
            <a:r>
              <a:rPr lang="en" altLang="zh-CN" sz="1600" b="0" i="0" dirty="0">
                <a:effectLst/>
                <a:latin typeface="Arial" panose="020B0604020202020204" pitchFamily="34" charset="0"/>
              </a:rPr>
              <a:t>Transformers</a:t>
            </a:r>
            <a:r>
              <a:rPr lang="zh-CN" altLang="en-US" sz="1600" b="0" i="0" dirty="0">
                <a:effectLst/>
                <a:latin typeface="Arial" panose="020B0604020202020204" pitchFamily="34" charset="0"/>
              </a:rPr>
              <a:t>、</a:t>
            </a:r>
            <a:r>
              <a:rPr lang="en" altLang="zh-CN" sz="1600" b="0" i="0" dirty="0" err="1">
                <a:effectLst/>
                <a:latin typeface="Arial" panose="020B0604020202020204" pitchFamily="34" charset="0"/>
              </a:rPr>
              <a:t>DeepSpeed</a:t>
            </a:r>
            <a:r>
              <a:rPr lang="en" altLang="zh-CN" sz="1600" b="0" i="0" dirty="0">
                <a:effectLst/>
                <a:latin typeface="Arial" panose="020B0604020202020204" pitchFamily="34" charset="0"/>
              </a:rPr>
              <a:t> </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Megatron-LM</a:t>
            </a:r>
            <a:r>
              <a:rPr lang="en-US" altLang="zh-CN" sz="1600" dirty="0">
                <a:latin typeface="Arial" panose="020B0604020202020204" pitchFamily="34" charset="0"/>
              </a:rPr>
              <a:t>……</a:t>
            </a:r>
          </a:p>
          <a:p>
            <a:pPr marL="285750" indent="-285750">
              <a:buFont typeface="Arial" panose="020B0604020202020204" pitchFamily="34" charset="0"/>
              <a:buChar char="•"/>
            </a:pPr>
            <a:r>
              <a:rPr lang="en" altLang="zh-CN" sz="1600" dirty="0" err="1">
                <a:latin typeface="Arial" panose="020B0604020202020204" pitchFamily="34" charset="0"/>
              </a:rPr>
              <a:t>PyTorch</a:t>
            </a:r>
            <a:r>
              <a:rPr lang="zh-CN" altLang="en-US" sz="1600" dirty="0">
                <a:latin typeface="Arial" panose="020B0604020202020204" pitchFamily="34" charset="0"/>
              </a:rPr>
              <a:t>、</a:t>
            </a:r>
            <a:r>
              <a:rPr lang="en" altLang="zh-CN" sz="1600" dirty="0">
                <a:latin typeface="Arial" panose="020B0604020202020204" pitchFamily="34" charset="0"/>
              </a:rPr>
              <a:t> TensorFlow</a:t>
            </a:r>
            <a:r>
              <a:rPr lang="zh-CN" altLang="en-US" sz="1600" dirty="0">
                <a:latin typeface="Arial" panose="020B0604020202020204" pitchFamily="34" charset="0"/>
              </a:rPr>
              <a:t>、 </a:t>
            </a:r>
            <a:r>
              <a:rPr lang="en" altLang="zh-CN" sz="1600" dirty="0" err="1">
                <a:latin typeface="Arial" panose="020B0604020202020204" pitchFamily="34" charset="0"/>
              </a:rPr>
              <a:t>MXNet</a:t>
            </a:r>
            <a:r>
              <a:rPr lang="zh-CN" altLang="en-US" sz="1600" dirty="0">
                <a:latin typeface="Arial" panose="020B0604020202020204" pitchFamily="34" charset="0"/>
              </a:rPr>
              <a:t>、</a:t>
            </a:r>
            <a:r>
              <a:rPr lang="en" altLang="zh-CN" sz="1600" dirty="0" err="1">
                <a:latin typeface="Arial" panose="020B0604020202020204" pitchFamily="34" charset="0"/>
              </a:rPr>
              <a:t>PaddlePaddle</a:t>
            </a:r>
            <a:r>
              <a:rPr lang="en-US" altLang="zh-CN" sz="1600" dirty="0">
                <a:latin typeface="Arial" panose="020B0604020202020204" pitchFamily="34" charset="0"/>
              </a:rPr>
              <a:t>……</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140752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6100010"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Pre-training</a:t>
            </a:r>
            <a:r>
              <a:rPr lang="en-US" altLang="zh-CN" sz="3200" dirty="0">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Data Collection</a:t>
            </a:r>
            <a:endParaRPr lang="zh-CN" altLang="en-US" sz="3200"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3B9477AC-C520-2244-8CA7-2A8741CD77F7}"/>
              </a:ext>
            </a:extLst>
          </p:cNvPr>
          <p:cNvPicPr>
            <a:picLocks noChangeAspect="1"/>
          </p:cNvPicPr>
          <p:nvPr/>
        </p:nvPicPr>
        <p:blipFill>
          <a:blip r:embed="rId2"/>
          <a:stretch>
            <a:fillRect/>
          </a:stretch>
        </p:blipFill>
        <p:spPr>
          <a:xfrm>
            <a:off x="1238918" y="2727300"/>
            <a:ext cx="9714163" cy="3586271"/>
          </a:xfrm>
          <a:prstGeom prst="rect">
            <a:avLst/>
          </a:prstGeom>
        </p:spPr>
      </p:pic>
      <p:sp>
        <p:nvSpPr>
          <p:cNvPr id="12" name="文本框 11">
            <a:extLst>
              <a:ext uri="{FF2B5EF4-FFF2-40B4-BE49-F238E27FC236}">
                <a16:creationId xmlns:a16="http://schemas.microsoft.com/office/drawing/2014/main" id="{CC3864F4-C6A7-2C45-8C5C-1B4E36EC1891}"/>
              </a:ext>
            </a:extLst>
          </p:cNvPr>
          <p:cNvSpPr txBox="1"/>
          <p:nvPr/>
        </p:nvSpPr>
        <p:spPr>
          <a:xfrm>
            <a:off x="715880" y="1599978"/>
            <a:ext cx="6100010" cy="923330"/>
          </a:xfrm>
          <a:prstGeom prst="rect">
            <a:avLst/>
          </a:prstGeom>
          <a:noFill/>
        </p:spPr>
        <p:txBody>
          <a:bodyPr wrap="square">
            <a:spAutoFit/>
          </a:bodyPr>
          <a:lstStyle/>
          <a:p>
            <a:r>
              <a:rPr lang="zh-CN" altLang="en-US" b="0" i="0" dirty="0">
                <a:solidFill>
                  <a:srgbClr val="414141"/>
                </a:solidFill>
                <a:effectLst/>
                <a:latin typeface="-apple-system"/>
              </a:rPr>
              <a:t>预训练语料库的规模和质量是 </a:t>
            </a:r>
            <a:r>
              <a:rPr lang="en" altLang="zh-CN" b="0" i="0" dirty="0">
                <a:solidFill>
                  <a:srgbClr val="414141"/>
                </a:solidFill>
                <a:effectLst/>
                <a:latin typeface="-apple-system"/>
              </a:rPr>
              <a:t>LLMs </a:t>
            </a:r>
            <a:r>
              <a:rPr lang="zh-CN" altLang="en-US" b="0" i="0" dirty="0">
                <a:solidFill>
                  <a:srgbClr val="414141"/>
                </a:solidFill>
                <a:effectLst/>
                <a:latin typeface="-apple-system"/>
              </a:rPr>
              <a:t>获得强大能力的</a:t>
            </a:r>
            <a:r>
              <a:rPr lang="zh-CN" altLang="en-US" dirty="0">
                <a:solidFill>
                  <a:srgbClr val="414141"/>
                </a:solidFill>
                <a:latin typeface="-apple-system"/>
              </a:rPr>
              <a:t>基础</a:t>
            </a:r>
            <a:endParaRPr lang="en-US" altLang="zh-CN" dirty="0">
              <a:solidFill>
                <a:srgbClr val="414141"/>
              </a:solidFill>
              <a:latin typeface="-apple-system"/>
            </a:endParaRPr>
          </a:p>
          <a:p>
            <a:endParaRPr lang="en-US" altLang="zh-CN" dirty="0">
              <a:solidFill>
                <a:srgbClr val="414141"/>
              </a:solidFill>
              <a:latin typeface="-apple-system"/>
            </a:endParaRPr>
          </a:p>
          <a:p>
            <a:r>
              <a:rPr lang="zh-CN" altLang="en-US" dirty="0">
                <a:solidFill>
                  <a:srgbClr val="414141"/>
                </a:solidFill>
                <a:latin typeface="-apple-system"/>
              </a:rPr>
              <a:t>部分 </a:t>
            </a:r>
            <a:r>
              <a:rPr lang="en-US" altLang="zh-CN" dirty="0">
                <a:solidFill>
                  <a:srgbClr val="414141"/>
                </a:solidFill>
                <a:latin typeface="-apple-system"/>
              </a:rPr>
              <a:t>LLMs</a:t>
            </a:r>
            <a:r>
              <a:rPr lang="zh-CN" altLang="en-US" dirty="0">
                <a:solidFill>
                  <a:srgbClr val="414141"/>
                </a:solidFill>
                <a:latin typeface="-apple-system"/>
              </a:rPr>
              <a:t> 训练数据分布：</a:t>
            </a:r>
            <a:endParaRPr lang="zh-CN" altLang="en-US" dirty="0"/>
          </a:p>
        </p:txBody>
      </p:sp>
    </p:spTree>
    <p:extLst>
      <p:ext uri="{BB962C8B-B14F-4D97-AF65-F5344CB8AC3E}">
        <p14:creationId xmlns:p14="http://schemas.microsoft.com/office/powerpoint/2010/main" val="241001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6100010"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Pre-training</a:t>
            </a:r>
            <a:r>
              <a:rPr lang="en-US" altLang="zh-CN" sz="3200" dirty="0">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Architecture</a:t>
            </a:r>
            <a:endParaRPr lang="zh-CN" altLang="en-US" sz="32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A95C13C8-0534-7643-88A9-3FFBDE040AE2}"/>
              </a:ext>
            </a:extLst>
          </p:cNvPr>
          <p:cNvPicPr>
            <a:picLocks noChangeAspect="1"/>
          </p:cNvPicPr>
          <p:nvPr/>
        </p:nvPicPr>
        <p:blipFill>
          <a:blip r:embed="rId2"/>
          <a:stretch>
            <a:fillRect/>
          </a:stretch>
        </p:blipFill>
        <p:spPr>
          <a:xfrm>
            <a:off x="989860" y="1636295"/>
            <a:ext cx="10212280" cy="3941344"/>
          </a:xfrm>
          <a:prstGeom prst="rect">
            <a:avLst/>
          </a:prstGeom>
        </p:spPr>
      </p:pic>
      <p:pic>
        <p:nvPicPr>
          <p:cNvPr id="5" name="图片 4">
            <a:extLst>
              <a:ext uri="{FF2B5EF4-FFF2-40B4-BE49-F238E27FC236}">
                <a16:creationId xmlns:a16="http://schemas.microsoft.com/office/drawing/2014/main" id="{07CE5463-6202-314A-9F3C-03EF940839C5}"/>
              </a:ext>
            </a:extLst>
          </p:cNvPr>
          <p:cNvPicPr>
            <a:picLocks noChangeAspect="1"/>
          </p:cNvPicPr>
          <p:nvPr/>
        </p:nvPicPr>
        <p:blipFill>
          <a:blip r:embed="rId3"/>
          <a:stretch>
            <a:fillRect/>
          </a:stretch>
        </p:blipFill>
        <p:spPr>
          <a:xfrm>
            <a:off x="1861552" y="5708163"/>
            <a:ext cx="3175000" cy="685800"/>
          </a:xfrm>
          <a:prstGeom prst="rect">
            <a:avLst/>
          </a:prstGeom>
        </p:spPr>
      </p:pic>
      <p:pic>
        <p:nvPicPr>
          <p:cNvPr id="7" name="图片 6">
            <a:extLst>
              <a:ext uri="{FF2B5EF4-FFF2-40B4-BE49-F238E27FC236}">
                <a16:creationId xmlns:a16="http://schemas.microsoft.com/office/drawing/2014/main" id="{BD232D5A-FCFA-1342-BED2-429AECB5285A}"/>
              </a:ext>
            </a:extLst>
          </p:cNvPr>
          <p:cNvPicPr>
            <a:picLocks noChangeAspect="1"/>
          </p:cNvPicPr>
          <p:nvPr/>
        </p:nvPicPr>
        <p:blipFill>
          <a:blip r:embed="rId4"/>
          <a:stretch>
            <a:fillRect/>
          </a:stretch>
        </p:blipFill>
        <p:spPr>
          <a:xfrm>
            <a:off x="5036552" y="5828813"/>
            <a:ext cx="2565400" cy="444500"/>
          </a:xfrm>
          <a:prstGeom prst="rect">
            <a:avLst/>
          </a:prstGeom>
        </p:spPr>
      </p:pic>
    </p:spTree>
    <p:extLst>
      <p:ext uri="{BB962C8B-B14F-4D97-AF65-F5344CB8AC3E}">
        <p14:creationId xmlns:p14="http://schemas.microsoft.com/office/powerpoint/2010/main" val="274751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6100010"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Pre-training</a:t>
            </a:r>
            <a:r>
              <a:rPr lang="en-US" altLang="zh-CN" sz="3200" dirty="0">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Architecture</a:t>
            </a:r>
            <a:endParaRPr lang="zh-CN" altLang="en-US" sz="3200"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CC3864F4-C6A7-2C45-8C5C-1B4E36EC1891}"/>
              </a:ext>
            </a:extLst>
          </p:cNvPr>
          <p:cNvSpPr txBox="1"/>
          <p:nvPr/>
        </p:nvSpPr>
        <p:spPr>
          <a:xfrm>
            <a:off x="715880" y="4860535"/>
            <a:ext cx="10617867" cy="1754326"/>
          </a:xfrm>
          <a:prstGeom prst="rect">
            <a:avLst/>
          </a:prstGeom>
          <a:noFill/>
        </p:spPr>
        <p:txBody>
          <a:bodyPr wrap="square">
            <a:spAutoFit/>
          </a:bodyPr>
          <a:lstStyle/>
          <a:p>
            <a:endParaRPr lang="en-US" altLang="zh-CN" dirty="0">
              <a:solidFill>
                <a:srgbClr val="414141"/>
              </a:solidFill>
              <a:latin typeface="-apple-system"/>
            </a:endParaRPr>
          </a:p>
          <a:p>
            <a:pPr marL="285750" indent="-285750">
              <a:buFont typeface="Arial" panose="020B0604020202020204" pitchFamily="34" charset="0"/>
              <a:buChar char="•"/>
            </a:pPr>
            <a:r>
              <a:rPr lang="en" altLang="zh-CN" b="0" i="0" dirty="0">
                <a:solidFill>
                  <a:srgbClr val="000000"/>
                </a:solidFill>
                <a:effectLst/>
              </a:rPr>
              <a:t>Casual</a:t>
            </a:r>
            <a:r>
              <a:rPr lang="zh-CN" altLang="en-US" b="0" i="0" dirty="0">
                <a:solidFill>
                  <a:srgbClr val="000000"/>
                </a:solidFill>
                <a:effectLst/>
              </a:rPr>
              <a:t> </a:t>
            </a:r>
            <a:r>
              <a:rPr lang="en-US" altLang="zh-CN" b="0" i="0" dirty="0">
                <a:solidFill>
                  <a:srgbClr val="000000"/>
                </a:solidFill>
                <a:effectLst/>
              </a:rPr>
              <a:t>decoder</a:t>
            </a:r>
            <a:r>
              <a:rPr lang="zh-CN" altLang="en-US" b="0" i="0" dirty="0">
                <a:solidFill>
                  <a:srgbClr val="000000"/>
                </a:solidFill>
                <a:effectLst/>
              </a:rPr>
              <a:t>：</a:t>
            </a:r>
            <a:r>
              <a:rPr lang="en" altLang="zh-CN" b="0" i="0" dirty="0">
                <a:solidFill>
                  <a:srgbClr val="000000"/>
                </a:solidFill>
                <a:effectLst/>
              </a:rPr>
              <a:t>GPT-3 </a:t>
            </a:r>
            <a:r>
              <a:rPr lang="zh-CN" altLang="en-US" b="0" i="0" dirty="0">
                <a:solidFill>
                  <a:srgbClr val="000000"/>
                </a:solidFill>
                <a:effectLst/>
              </a:rPr>
              <a:t>成功地证明了 </a:t>
            </a:r>
            <a:r>
              <a:rPr lang="en-US" altLang="zh-CN" b="0" i="0" dirty="0">
                <a:solidFill>
                  <a:srgbClr val="000000"/>
                </a:solidFill>
                <a:effectLst/>
              </a:rPr>
              <a:t>casual</a:t>
            </a:r>
            <a:r>
              <a:rPr lang="zh-CN" altLang="en-US" b="0" i="0" dirty="0">
                <a:solidFill>
                  <a:srgbClr val="000000"/>
                </a:solidFill>
                <a:effectLst/>
              </a:rPr>
              <a:t> </a:t>
            </a:r>
            <a:r>
              <a:rPr lang="en-US" altLang="zh-CN" b="0" i="0" dirty="0">
                <a:solidFill>
                  <a:srgbClr val="000000"/>
                </a:solidFill>
                <a:effectLst/>
              </a:rPr>
              <a:t>decoder</a:t>
            </a:r>
            <a:r>
              <a:rPr lang="zh-CN" altLang="en-US" b="0" i="0" dirty="0">
                <a:solidFill>
                  <a:srgbClr val="000000"/>
                </a:solidFill>
                <a:effectLst/>
              </a:rPr>
              <a:t> 架构的有效性，也展示了 </a:t>
            </a:r>
            <a:r>
              <a:rPr lang="en-US" altLang="zh-CN" b="0" i="0" dirty="0">
                <a:solidFill>
                  <a:srgbClr val="000000"/>
                </a:solidFill>
                <a:effectLst/>
              </a:rPr>
              <a:t>LLM</a:t>
            </a:r>
            <a:r>
              <a:rPr lang="zh-CN" altLang="en-US" b="0" i="0" dirty="0">
                <a:solidFill>
                  <a:srgbClr val="000000"/>
                </a:solidFill>
                <a:effectLst/>
              </a:rPr>
              <a:t> 惊人的零样本和少样本泛化能力。到目前为止，</a:t>
            </a:r>
            <a:r>
              <a:rPr lang="en-US" altLang="zh-CN" b="0" i="0" dirty="0">
                <a:solidFill>
                  <a:srgbClr val="000000"/>
                </a:solidFill>
                <a:effectLst/>
              </a:rPr>
              <a:t>casual</a:t>
            </a:r>
            <a:r>
              <a:rPr lang="zh-CN" altLang="en-US" b="0" i="0" dirty="0">
                <a:solidFill>
                  <a:srgbClr val="000000"/>
                </a:solidFill>
                <a:effectLst/>
              </a:rPr>
              <a:t> </a:t>
            </a:r>
            <a:r>
              <a:rPr lang="en-US" altLang="zh-CN" b="0" i="0" dirty="0">
                <a:solidFill>
                  <a:srgbClr val="000000"/>
                </a:solidFill>
                <a:effectLst/>
              </a:rPr>
              <a:t>decoder</a:t>
            </a:r>
            <a:r>
              <a:rPr lang="zh-CN" altLang="en-US" b="0" i="0" dirty="0">
                <a:solidFill>
                  <a:srgbClr val="000000"/>
                </a:solidFill>
                <a:effectLst/>
              </a:rPr>
              <a:t>已被各种现有的 </a:t>
            </a:r>
            <a:r>
              <a:rPr lang="en" altLang="zh-CN" b="0" i="0" dirty="0">
                <a:solidFill>
                  <a:srgbClr val="000000"/>
                </a:solidFill>
                <a:effectLst/>
              </a:rPr>
              <a:t>LLM </a:t>
            </a:r>
            <a:r>
              <a:rPr lang="zh-CN" altLang="en-US" b="0" i="0" dirty="0">
                <a:solidFill>
                  <a:srgbClr val="000000"/>
                </a:solidFill>
                <a:effectLst/>
              </a:rPr>
              <a:t>广泛采用作为 </a:t>
            </a:r>
            <a:r>
              <a:rPr lang="en" altLang="zh-CN" b="0" i="0" dirty="0">
                <a:solidFill>
                  <a:srgbClr val="000000"/>
                </a:solidFill>
                <a:effectLst/>
              </a:rPr>
              <a:t>LLM </a:t>
            </a:r>
            <a:r>
              <a:rPr lang="zh-CN" altLang="en-US" b="0" i="0" dirty="0">
                <a:solidFill>
                  <a:srgbClr val="000000"/>
                </a:solidFill>
                <a:effectLst/>
              </a:rPr>
              <a:t>的体系结构。</a:t>
            </a:r>
            <a:endParaRPr lang="en-US" altLang="zh-CN" b="0" i="0" dirty="0">
              <a:solidFill>
                <a:srgbClr val="000000"/>
              </a:solidFill>
              <a:effectLst/>
            </a:endParaRPr>
          </a:p>
          <a:p>
            <a:endParaRPr lang="en-US" altLang="zh-CN" b="0" i="0" dirty="0">
              <a:solidFill>
                <a:srgbClr val="000000"/>
              </a:solidFill>
              <a:effectLst/>
            </a:endParaRPr>
          </a:p>
          <a:p>
            <a:pPr marL="285750" indent="-285750">
              <a:buFont typeface="Arial" panose="020B0604020202020204" pitchFamily="34" charset="0"/>
              <a:buChar char="•"/>
            </a:pPr>
            <a:r>
              <a:rPr lang="en-US" altLang="zh-CN" dirty="0">
                <a:solidFill>
                  <a:srgbClr val="000000"/>
                </a:solidFill>
              </a:rPr>
              <a:t>Scaling</a:t>
            </a:r>
            <a:r>
              <a:rPr lang="zh-CN" altLang="en-US" dirty="0">
                <a:solidFill>
                  <a:srgbClr val="000000"/>
                </a:solidFill>
              </a:rPr>
              <a:t> </a:t>
            </a:r>
            <a:r>
              <a:rPr lang="en-US" altLang="zh-CN" dirty="0">
                <a:solidFill>
                  <a:srgbClr val="000000"/>
                </a:solidFill>
              </a:rPr>
              <a:t>law</a:t>
            </a:r>
            <a:r>
              <a:rPr lang="zh-CN" altLang="en-US" dirty="0">
                <a:solidFill>
                  <a:srgbClr val="000000"/>
                </a:solidFill>
              </a:rPr>
              <a:t>：</a:t>
            </a:r>
            <a:r>
              <a:rPr lang="en" altLang="zh-CN" b="0" i="0" dirty="0">
                <a:solidFill>
                  <a:srgbClr val="000000"/>
                </a:solidFill>
                <a:effectLst/>
              </a:rPr>
              <a:t> GPT</a:t>
            </a:r>
            <a:r>
              <a:rPr lang="en-US" altLang="zh-CN" b="0" i="0" dirty="0">
                <a:solidFill>
                  <a:srgbClr val="000000"/>
                </a:solidFill>
                <a:effectLst/>
              </a:rPr>
              <a:t>1</a:t>
            </a:r>
            <a:r>
              <a:rPr lang="zh-CN" altLang="en-US" b="0" i="0" dirty="0">
                <a:solidFill>
                  <a:srgbClr val="000000"/>
                </a:solidFill>
                <a:effectLst/>
              </a:rPr>
              <a:t>、</a:t>
            </a:r>
            <a:r>
              <a:rPr lang="en-US" altLang="zh-CN" b="0" i="0" dirty="0">
                <a:solidFill>
                  <a:srgbClr val="000000"/>
                </a:solidFill>
                <a:effectLst/>
              </a:rPr>
              <a:t>GPT2</a:t>
            </a:r>
            <a:r>
              <a:rPr lang="zh-CN" altLang="en-US" b="0" i="0" dirty="0">
                <a:solidFill>
                  <a:srgbClr val="000000"/>
                </a:solidFill>
                <a:effectLst/>
              </a:rPr>
              <a:t> 并没有表现出 </a:t>
            </a:r>
            <a:r>
              <a:rPr lang="en" altLang="zh-CN" b="0" i="0" dirty="0">
                <a:solidFill>
                  <a:srgbClr val="000000"/>
                </a:solidFill>
                <a:effectLst/>
              </a:rPr>
              <a:t>GPT3</a:t>
            </a:r>
            <a:r>
              <a:rPr lang="zh-CN" altLang="en-US" b="0" i="0" dirty="0">
                <a:solidFill>
                  <a:srgbClr val="000000"/>
                </a:solidFill>
                <a:effectLst/>
              </a:rPr>
              <a:t> 一样的强大能力，似乎证明扩大模型大小、数据集大小和总计算量 对 </a:t>
            </a:r>
            <a:r>
              <a:rPr lang="en-US" altLang="zh-CN" b="0" i="0" dirty="0">
                <a:solidFill>
                  <a:srgbClr val="000000"/>
                </a:solidFill>
                <a:effectLst/>
              </a:rPr>
              <a:t>casual</a:t>
            </a:r>
            <a:r>
              <a:rPr lang="zh-CN" altLang="en-US" b="0" i="0" dirty="0">
                <a:solidFill>
                  <a:srgbClr val="000000"/>
                </a:solidFill>
                <a:effectLst/>
              </a:rPr>
              <a:t> </a:t>
            </a:r>
            <a:r>
              <a:rPr lang="en-US" altLang="zh-CN" b="0" i="0" dirty="0">
                <a:solidFill>
                  <a:srgbClr val="000000"/>
                </a:solidFill>
                <a:effectLst/>
              </a:rPr>
              <a:t>decoder</a:t>
            </a:r>
            <a:r>
              <a:rPr lang="zh-CN" altLang="en-US" b="0" i="0" dirty="0">
                <a:solidFill>
                  <a:srgbClr val="000000"/>
                </a:solidFill>
                <a:effectLst/>
              </a:rPr>
              <a:t> 的性能提升具有显著影响。 </a:t>
            </a:r>
            <a:r>
              <a:rPr lang="zh-CN" altLang="en-US" dirty="0">
                <a:solidFill>
                  <a:srgbClr val="000000"/>
                </a:solidFill>
              </a:rPr>
              <a:t> </a:t>
            </a:r>
            <a:endParaRPr lang="zh-CN" altLang="en-US" dirty="0"/>
          </a:p>
        </p:txBody>
      </p:sp>
      <p:pic>
        <p:nvPicPr>
          <p:cNvPr id="4" name="图片 3">
            <a:extLst>
              <a:ext uri="{FF2B5EF4-FFF2-40B4-BE49-F238E27FC236}">
                <a16:creationId xmlns:a16="http://schemas.microsoft.com/office/drawing/2014/main" id="{94FE5072-08B2-124A-8C59-A018E2AEB88C}"/>
              </a:ext>
            </a:extLst>
          </p:cNvPr>
          <p:cNvPicPr>
            <a:picLocks noChangeAspect="1"/>
          </p:cNvPicPr>
          <p:nvPr/>
        </p:nvPicPr>
        <p:blipFill>
          <a:blip r:embed="rId2"/>
          <a:stretch>
            <a:fillRect/>
          </a:stretch>
        </p:blipFill>
        <p:spPr>
          <a:xfrm>
            <a:off x="715880" y="1484229"/>
            <a:ext cx="10350500" cy="3263900"/>
          </a:xfrm>
          <a:prstGeom prst="rect">
            <a:avLst/>
          </a:prstGeom>
        </p:spPr>
      </p:pic>
    </p:spTree>
    <p:extLst>
      <p:ext uri="{BB962C8B-B14F-4D97-AF65-F5344CB8AC3E}">
        <p14:creationId xmlns:p14="http://schemas.microsoft.com/office/powerpoint/2010/main" val="356591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7465594"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Adaptation-tuning</a:t>
            </a:r>
            <a:r>
              <a:rPr lang="en-US" altLang="zh-CN" sz="3200" dirty="0">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Instruction Tuning</a:t>
            </a:r>
            <a:endParaRPr lang="zh-CN" altLang="en-US" sz="3200" dirty="0">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B89DE199-EA48-D742-8FA7-636A228AB289}"/>
              </a:ext>
            </a:extLst>
          </p:cNvPr>
          <p:cNvPicPr>
            <a:picLocks noChangeAspect="1"/>
          </p:cNvPicPr>
          <p:nvPr/>
        </p:nvPicPr>
        <p:blipFill>
          <a:blip r:embed="rId2"/>
          <a:stretch>
            <a:fillRect/>
          </a:stretch>
        </p:blipFill>
        <p:spPr>
          <a:xfrm>
            <a:off x="715880" y="1125892"/>
            <a:ext cx="10096835" cy="4022411"/>
          </a:xfrm>
          <a:prstGeom prst="rect">
            <a:avLst/>
          </a:prstGeom>
        </p:spPr>
      </p:pic>
      <p:sp>
        <p:nvSpPr>
          <p:cNvPr id="7" name="文本框 6">
            <a:extLst>
              <a:ext uri="{FF2B5EF4-FFF2-40B4-BE49-F238E27FC236}">
                <a16:creationId xmlns:a16="http://schemas.microsoft.com/office/drawing/2014/main" id="{BB7A4427-F907-6640-AD4E-D097B5363BCF}"/>
              </a:ext>
            </a:extLst>
          </p:cNvPr>
          <p:cNvSpPr txBox="1"/>
          <p:nvPr/>
        </p:nvSpPr>
        <p:spPr>
          <a:xfrm>
            <a:off x="711869" y="5272507"/>
            <a:ext cx="11480131" cy="1477328"/>
          </a:xfrm>
          <a:prstGeom prst="rect">
            <a:avLst/>
          </a:prstGeom>
          <a:noFill/>
        </p:spPr>
        <p:txBody>
          <a:bodyPr wrap="square">
            <a:spAutoFit/>
          </a:bodyPr>
          <a:lstStyle/>
          <a:p>
            <a:r>
              <a:rPr lang="zh-CN" altLang="en-US" b="0" i="0" dirty="0">
                <a:solidFill>
                  <a:srgbClr val="414141"/>
                </a:solidFill>
                <a:effectLst/>
                <a:latin typeface="-apple-system"/>
              </a:rPr>
              <a:t>指令调优：在自然语言形式的格式化实例集合上微调预训练 </a:t>
            </a:r>
            <a:r>
              <a:rPr lang="en" altLang="zh-CN" b="0" i="0" dirty="0">
                <a:solidFill>
                  <a:srgbClr val="414141"/>
                </a:solidFill>
                <a:effectLst/>
                <a:latin typeface="-apple-system"/>
              </a:rPr>
              <a:t>LLMs </a:t>
            </a:r>
            <a:r>
              <a:rPr lang="zh-CN" altLang="en-US" b="0" i="0" dirty="0">
                <a:solidFill>
                  <a:srgbClr val="414141"/>
                </a:solidFill>
                <a:effectLst/>
                <a:latin typeface="-apple-system"/>
              </a:rPr>
              <a:t>的方法</a:t>
            </a:r>
            <a:r>
              <a:rPr lang="zh-CN" altLang="en-US" dirty="0">
                <a:solidFill>
                  <a:srgbClr val="414141"/>
                </a:solidFill>
                <a:latin typeface="-apple-system"/>
              </a:rPr>
              <a:t>（</a:t>
            </a:r>
            <a:r>
              <a:rPr lang="zh-CN" altLang="en-US" b="0" i="0" dirty="0">
                <a:solidFill>
                  <a:srgbClr val="414141"/>
                </a:solidFill>
                <a:effectLst/>
                <a:latin typeface="-apple-system"/>
              </a:rPr>
              <a:t>监督微调 </a:t>
            </a:r>
            <a:r>
              <a:rPr lang="en-US" altLang="zh-CN" b="0" i="0" dirty="0">
                <a:solidFill>
                  <a:srgbClr val="414141"/>
                </a:solidFill>
                <a:effectLst/>
                <a:latin typeface="-apple-system"/>
              </a:rPr>
              <a:t>&amp;</a:t>
            </a:r>
            <a:r>
              <a:rPr lang="zh-CN" altLang="en-US" b="0" i="0" dirty="0">
                <a:solidFill>
                  <a:srgbClr val="414141"/>
                </a:solidFill>
                <a:effectLst/>
                <a:latin typeface="-apple-system"/>
              </a:rPr>
              <a:t> 多任务</a:t>
            </a:r>
            <a:r>
              <a:rPr lang="en-US" altLang="zh-CN" dirty="0">
                <a:solidFill>
                  <a:srgbClr val="414141"/>
                </a:solidFill>
                <a:latin typeface="-apple-system"/>
              </a:rPr>
              <a:t>prompt</a:t>
            </a:r>
            <a:r>
              <a:rPr lang="zh-CN" altLang="en-US" dirty="0">
                <a:solidFill>
                  <a:srgbClr val="414141"/>
                </a:solidFill>
                <a:latin typeface="-apple-system"/>
              </a:rPr>
              <a:t> </a:t>
            </a:r>
            <a:r>
              <a:rPr lang="en-US" altLang="zh-CN" dirty="0">
                <a:solidFill>
                  <a:srgbClr val="414141"/>
                </a:solidFill>
                <a:latin typeface="-apple-system"/>
              </a:rPr>
              <a:t>learning</a:t>
            </a:r>
            <a:r>
              <a:rPr lang="zh-CN" altLang="en-US" dirty="0">
                <a:solidFill>
                  <a:srgbClr val="414141"/>
                </a:solidFill>
                <a:latin typeface="-apple-system"/>
              </a:rPr>
              <a:t>）</a:t>
            </a:r>
            <a:endParaRPr lang="en-US" altLang="zh-CN" dirty="0">
              <a:solidFill>
                <a:srgbClr val="414141"/>
              </a:solidFill>
              <a:latin typeface="-apple-system"/>
            </a:endParaRPr>
          </a:p>
          <a:p>
            <a:pPr marL="285750" indent="-285750">
              <a:buFont typeface="Arial" panose="020B0604020202020204" pitchFamily="34" charset="0"/>
              <a:buChar char="•"/>
            </a:pPr>
            <a:r>
              <a:rPr lang="zh-CN" altLang="en-US" b="0" i="0" dirty="0">
                <a:solidFill>
                  <a:srgbClr val="414141"/>
                </a:solidFill>
                <a:effectLst/>
                <a:latin typeface="-apple-system"/>
              </a:rPr>
              <a:t>收集或构建指令格式的实例</a:t>
            </a:r>
            <a:endParaRPr lang="en-US" altLang="zh-CN" b="0" i="0" dirty="0">
              <a:solidFill>
                <a:srgbClr val="414141"/>
              </a:solidFill>
              <a:effectLst/>
              <a:latin typeface="-apple-system"/>
            </a:endParaRPr>
          </a:p>
          <a:p>
            <a:pPr marL="285750" indent="-285750">
              <a:buFont typeface="Arial" panose="020B0604020202020204" pitchFamily="34" charset="0"/>
              <a:buChar char="•"/>
            </a:pPr>
            <a:r>
              <a:rPr lang="zh-CN" altLang="en-US" b="0" i="0" dirty="0">
                <a:solidFill>
                  <a:srgbClr val="414141"/>
                </a:solidFill>
                <a:effectLst/>
                <a:latin typeface="-apple-system"/>
              </a:rPr>
              <a:t>使用这些格式化实例以监督学习方式微调 </a:t>
            </a:r>
            <a:r>
              <a:rPr lang="en" altLang="zh-CN" b="0" i="0" dirty="0">
                <a:solidFill>
                  <a:srgbClr val="414141"/>
                </a:solidFill>
                <a:effectLst/>
                <a:latin typeface="-apple-system"/>
              </a:rPr>
              <a:t>LLMs</a:t>
            </a:r>
          </a:p>
          <a:p>
            <a:pPr marL="285750" indent="-285750">
              <a:buFont typeface="Arial" panose="020B0604020202020204" pitchFamily="34" charset="0"/>
              <a:buChar char="•"/>
            </a:pPr>
            <a:endParaRPr lang="en" altLang="zh-CN" b="0" i="0" dirty="0">
              <a:solidFill>
                <a:srgbClr val="414141"/>
              </a:solidFill>
              <a:effectLst/>
              <a:latin typeface="-apple-system"/>
            </a:endParaRPr>
          </a:p>
          <a:p>
            <a:r>
              <a:rPr lang="zh-CN" altLang="en-US" b="0" i="0" dirty="0">
                <a:solidFill>
                  <a:srgbClr val="414141"/>
                </a:solidFill>
                <a:effectLst/>
                <a:latin typeface="-apple-system"/>
              </a:rPr>
              <a:t>在指令调优后，</a:t>
            </a:r>
            <a:r>
              <a:rPr lang="en" altLang="zh-CN" b="0" i="0" dirty="0">
                <a:solidFill>
                  <a:srgbClr val="414141"/>
                </a:solidFill>
                <a:effectLst/>
                <a:latin typeface="-apple-system"/>
              </a:rPr>
              <a:t>LLMs </a:t>
            </a:r>
            <a:r>
              <a:rPr lang="zh-CN" altLang="en-US" b="0" i="0" dirty="0">
                <a:solidFill>
                  <a:srgbClr val="414141"/>
                </a:solidFill>
                <a:effectLst/>
                <a:latin typeface="-apple-system"/>
              </a:rPr>
              <a:t>展示出卓越的能力，并泛化出能解决未见过的任务的能力，即使在多语言环境中也是如此。</a:t>
            </a:r>
            <a:endParaRPr lang="zh-CN" altLang="en-US" dirty="0"/>
          </a:p>
        </p:txBody>
      </p:sp>
      <p:sp>
        <p:nvSpPr>
          <p:cNvPr id="6" name="文本框 5">
            <a:extLst>
              <a:ext uri="{FF2B5EF4-FFF2-40B4-BE49-F238E27FC236}">
                <a16:creationId xmlns:a16="http://schemas.microsoft.com/office/drawing/2014/main" id="{0BCB9797-F1FA-3546-A3BB-67BF022DE9CC}"/>
              </a:ext>
            </a:extLst>
          </p:cNvPr>
          <p:cNvSpPr txBox="1"/>
          <p:nvPr/>
        </p:nvSpPr>
        <p:spPr>
          <a:xfrm>
            <a:off x="10812715" y="2875487"/>
            <a:ext cx="1335505" cy="523220"/>
          </a:xfrm>
          <a:prstGeom prst="rect">
            <a:avLst/>
          </a:prstGeom>
          <a:noFill/>
        </p:spPr>
        <p:txBody>
          <a:bodyPr wrap="square" rtlCol="0">
            <a:spAutoFit/>
          </a:bodyPr>
          <a:lstStyle/>
          <a:p>
            <a:r>
              <a:rPr kumimoji="1" lang="zh-CN" altLang="en-US" sz="1400" dirty="0"/>
              <a:t>实例获取的两种方式</a:t>
            </a:r>
          </a:p>
        </p:txBody>
      </p:sp>
    </p:spTree>
    <p:extLst>
      <p:ext uri="{BB962C8B-B14F-4D97-AF65-F5344CB8AC3E}">
        <p14:creationId xmlns:p14="http://schemas.microsoft.com/office/powerpoint/2010/main" val="81183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7465594"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Adaptation-tuning</a:t>
            </a:r>
            <a:r>
              <a:rPr lang="en-US" altLang="zh-CN" sz="3200" dirty="0">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Alignment Tuning</a:t>
            </a:r>
            <a:endParaRPr lang="zh-CN" altLang="en-US" sz="3200"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862DBA-B0F5-1F48-A9F7-A95D3C0F2000}"/>
              </a:ext>
            </a:extLst>
          </p:cNvPr>
          <p:cNvPicPr>
            <a:picLocks noChangeAspect="1"/>
          </p:cNvPicPr>
          <p:nvPr/>
        </p:nvPicPr>
        <p:blipFill>
          <a:blip r:embed="rId2"/>
          <a:stretch>
            <a:fillRect/>
          </a:stretch>
        </p:blipFill>
        <p:spPr>
          <a:xfrm>
            <a:off x="715880" y="1117495"/>
            <a:ext cx="5864058" cy="5323592"/>
          </a:xfrm>
          <a:prstGeom prst="rect">
            <a:avLst/>
          </a:prstGeom>
        </p:spPr>
      </p:pic>
      <p:sp>
        <p:nvSpPr>
          <p:cNvPr id="8" name="文本框 7">
            <a:extLst>
              <a:ext uri="{FF2B5EF4-FFF2-40B4-BE49-F238E27FC236}">
                <a16:creationId xmlns:a16="http://schemas.microsoft.com/office/drawing/2014/main" id="{8A129E11-C106-914B-AB69-54830E26C2C3}"/>
              </a:ext>
            </a:extLst>
          </p:cNvPr>
          <p:cNvSpPr txBox="1"/>
          <p:nvPr/>
        </p:nvSpPr>
        <p:spPr>
          <a:xfrm>
            <a:off x="7297152" y="1223029"/>
            <a:ext cx="6100010" cy="1200329"/>
          </a:xfrm>
          <a:prstGeom prst="rect">
            <a:avLst/>
          </a:prstGeom>
          <a:noFill/>
        </p:spPr>
        <p:txBody>
          <a:bodyPr wrap="square">
            <a:spAutoFit/>
          </a:bodyPr>
          <a:lstStyle/>
          <a:p>
            <a:r>
              <a:rPr lang="zh-CN" altLang="en-US" dirty="0">
                <a:latin typeface="Arial" panose="020B0604020202020204" pitchFamily="34" charset="0"/>
              </a:rPr>
              <a:t>对齐</a:t>
            </a:r>
            <a:r>
              <a:rPr lang="zh-CN" altLang="en" b="0" i="0" dirty="0">
                <a:effectLst/>
                <a:latin typeface="Arial" panose="020B0604020202020204" pitchFamily="34" charset="0"/>
              </a:rPr>
              <a:t>标准</a:t>
            </a:r>
            <a:r>
              <a:rPr lang="zh-CN" altLang="en-US" b="0" i="0" dirty="0">
                <a:effectLst/>
                <a:latin typeface="Arial" panose="020B0604020202020204" pitchFamily="34" charset="0"/>
              </a:rPr>
              <a:t>：</a:t>
            </a:r>
            <a:endParaRPr lang="en" altLang="zh-CN" b="0" i="0" dirty="0">
              <a:effectLst/>
              <a:latin typeface="Arial" panose="020B0604020202020204" pitchFamily="34" charset="0"/>
            </a:endParaRPr>
          </a:p>
          <a:p>
            <a:pPr marL="285750" indent="-285750">
              <a:buFont typeface="Arial" panose="020B0604020202020204" pitchFamily="34" charset="0"/>
              <a:buChar char="•"/>
            </a:pPr>
            <a:r>
              <a:rPr lang="en" altLang="zh-CN" b="0" i="0" dirty="0">
                <a:effectLst/>
                <a:latin typeface="Calibri" panose="020F0502020204030204" pitchFamily="34" charset="0"/>
                <a:cs typeface="Calibri" panose="020F0502020204030204" pitchFamily="34" charset="0"/>
              </a:rPr>
              <a:t>Helpfulness</a:t>
            </a:r>
          </a:p>
          <a:p>
            <a:pPr marL="285750" indent="-285750">
              <a:buFont typeface="Arial" panose="020B0604020202020204" pitchFamily="34" charset="0"/>
              <a:buChar char="•"/>
            </a:pPr>
            <a:r>
              <a:rPr lang="en" altLang="zh-CN" b="0" i="0" dirty="0">
                <a:effectLst/>
                <a:latin typeface="Calibri" panose="020F0502020204030204" pitchFamily="34" charset="0"/>
                <a:cs typeface="Calibri" panose="020F0502020204030204" pitchFamily="34" charset="0"/>
              </a:rPr>
              <a:t>Honesty</a:t>
            </a:r>
          </a:p>
          <a:p>
            <a:pPr marL="285750" indent="-285750">
              <a:buFont typeface="Arial" panose="020B0604020202020204" pitchFamily="34" charset="0"/>
              <a:buChar char="•"/>
            </a:pPr>
            <a:r>
              <a:rPr lang="en" altLang="zh-CN" b="0" i="0" dirty="0">
                <a:effectLst/>
                <a:latin typeface="Calibri" panose="020F0502020204030204" pitchFamily="34" charset="0"/>
                <a:cs typeface="Calibri" panose="020F0502020204030204" pitchFamily="34" charset="0"/>
              </a:rPr>
              <a:t>Harmlessness</a:t>
            </a:r>
            <a:endParaRPr lang="zh-CN" altLang="en-US"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F320C8C6-0E08-8444-9122-4A9FFD2282CF}"/>
              </a:ext>
            </a:extLst>
          </p:cNvPr>
          <p:cNvSpPr txBox="1"/>
          <p:nvPr/>
        </p:nvSpPr>
        <p:spPr>
          <a:xfrm>
            <a:off x="7297152" y="3244334"/>
            <a:ext cx="6701588" cy="1200329"/>
          </a:xfrm>
          <a:prstGeom prst="rect">
            <a:avLst/>
          </a:prstGeom>
          <a:noFill/>
        </p:spPr>
        <p:txBody>
          <a:bodyPr wrap="square">
            <a:spAutoFit/>
          </a:bodyPr>
          <a:lstStyle/>
          <a:p>
            <a:r>
              <a:rPr lang="zh-CN" altLang="en" b="0" i="0" dirty="0">
                <a:effectLst/>
                <a:latin typeface="Arial" panose="020B0604020202020204" pitchFamily="34" charset="0"/>
              </a:rPr>
              <a:t>人类反馈</a:t>
            </a:r>
            <a:r>
              <a:rPr lang="zh-CN" altLang="en-US" b="0" i="0" dirty="0">
                <a:effectLst/>
                <a:latin typeface="Arial" panose="020B0604020202020204" pitchFamily="34" charset="0"/>
              </a:rPr>
              <a:t>收集方法：</a:t>
            </a:r>
            <a:endParaRPr lang="en" altLang="zh-CN" b="0" i="0" dirty="0">
              <a:effectLst/>
              <a:latin typeface="Arial" panose="020B0604020202020204" pitchFamily="34" charset="0"/>
            </a:endParaRPr>
          </a:p>
          <a:p>
            <a:pPr marL="285750" indent="-285750">
              <a:buFont typeface="Arial" panose="020B0604020202020204" pitchFamily="34" charset="0"/>
              <a:buChar char="•"/>
            </a:pPr>
            <a:r>
              <a:rPr lang="en" altLang="zh-CN" b="0" i="0" dirty="0">
                <a:effectLst/>
                <a:latin typeface="Calibri" panose="020F0502020204030204" pitchFamily="34" charset="0"/>
                <a:cs typeface="Calibri" panose="020F0502020204030204" pitchFamily="34" charset="0"/>
              </a:rPr>
              <a:t>Ranking-based collection</a:t>
            </a:r>
          </a:p>
          <a:p>
            <a:pPr marL="285750" indent="-285750">
              <a:buFont typeface="Arial" panose="020B0604020202020204" pitchFamily="34" charset="0"/>
              <a:buChar char="•"/>
            </a:pPr>
            <a:r>
              <a:rPr lang="en" altLang="zh-CN" b="0" i="0" dirty="0">
                <a:solidFill>
                  <a:schemeClr val="bg1">
                    <a:lumMod val="50000"/>
                  </a:schemeClr>
                </a:solidFill>
                <a:effectLst/>
                <a:latin typeface="Calibri" panose="020F0502020204030204" pitchFamily="34" charset="0"/>
                <a:cs typeface="Calibri" panose="020F0502020204030204" pitchFamily="34" charset="0"/>
              </a:rPr>
              <a:t>Question-based collection</a:t>
            </a:r>
            <a:endParaRPr lang="en" altLang="zh-CN" dirty="0">
              <a:solidFill>
                <a:schemeClr val="bg1">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 altLang="zh-CN" b="0" i="0" dirty="0">
                <a:solidFill>
                  <a:schemeClr val="bg1">
                    <a:lumMod val="50000"/>
                  </a:schemeClr>
                </a:solidFill>
                <a:effectLst/>
                <a:latin typeface="Calibri" panose="020F0502020204030204" pitchFamily="34" charset="0"/>
                <a:cs typeface="Calibri" panose="020F0502020204030204" pitchFamily="34" charset="0"/>
              </a:rPr>
              <a:t>Rule-based collection</a:t>
            </a:r>
            <a:endParaRPr lang="zh-CN" altLang="en-US" dirty="0">
              <a:solidFill>
                <a:schemeClr val="bg1">
                  <a:lumMod val="50000"/>
                </a:schemeClr>
              </a:solidFill>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F28EA33A-66B6-6F49-ADB1-16543AB3A002}"/>
              </a:ext>
            </a:extLst>
          </p:cNvPr>
          <p:cNvSpPr txBox="1"/>
          <p:nvPr/>
        </p:nvSpPr>
        <p:spPr>
          <a:xfrm>
            <a:off x="2839452" y="6441087"/>
            <a:ext cx="2526632" cy="338554"/>
          </a:xfrm>
          <a:prstGeom prst="rect">
            <a:avLst/>
          </a:prstGeom>
          <a:noFill/>
        </p:spPr>
        <p:txBody>
          <a:bodyPr wrap="square" rtlCol="0">
            <a:spAutoFit/>
          </a:bodyPr>
          <a:lstStyle/>
          <a:p>
            <a:r>
              <a:rPr kumimoji="1" lang="zh-CN" altLang="en-US" sz="1600" dirty="0"/>
              <a:t>对齐的关键步骤</a:t>
            </a:r>
          </a:p>
        </p:txBody>
      </p:sp>
    </p:spTree>
    <p:extLst>
      <p:ext uri="{BB962C8B-B14F-4D97-AF65-F5344CB8AC3E}">
        <p14:creationId xmlns:p14="http://schemas.microsoft.com/office/powerpoint/2010/main" val="42801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prstClr val="black"/>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latin typeface="Calibri" panose="020F0502020204030204" pitchFamily="34" charset="0"/>
              <a:cs typeface="Calibri" panose="020F0502020204030204" pitchFamily="34" charset="0"/>
              <a:sym typeface="+mn-ea"/>
            </a:endParaRPr>
          </a:p>
          <a:p>
            <a:pPr>
              <a:lnSpc>
                <a:spcPct val="120000"/>
              </a:lnSpc>
            </a:pPr>
            <a:r>
              <a:rPr lang="en-US" altLang="zh-CN" sz="3200" dirty="0">
                <a:latin typeface="Calibri" panose="020F0502020204030204" pitchFamily="34" charset="0"/>
                <a:cs typeface="Calibri" panose="020F0502020204030204" pitchFamily="34" charset="0"/>
              </a:rPr>
              <a:t>4</a:t>
            </a:r>
            <a:r>
              <a:rPr lang="en-US" altLang="zh-CN" sz="3600" dirty="0">
                <a:latin typeface="Calibri" panose="020F0502020204030204" pitchFamily="34" charset="0"/>
                <a:cs typeface="Calibri" panose="020F0502020204030204" pitchFamily="34" charset="0"/>
              </a:rPr>
              <a:t>. </a:t>
            </a:r>
            <a:r>
              <a:rPr lang="en-US" altLang="zh-CN" sz="3200" dirty="0">
                <a:latin typeface="Calibri" panose="020F0502020204030204" pitchFamily="34" charset="0"/>
                <a:cs typeface="Calibri" panose="020F0502020204030204" pitchFamily="34" charset="0"/>
                <a:sym typeface="+mn-ea"/>
              </a:rPr>
              <a:t>The </a:t>
            </a:r>
            <a:r>
              <a:rPr lang="zh-CN" altLang="en-US" sz="3200" dirty="0">
                <a:latin typeface="Calibri" panose="020F0502020204030204" pitchFamily="34" charset="0"/>
                <a:cs typeface="Calibri" panose="020F0502020204030204" pitchFamily="34" charset="0"/>
                <a:sym typeface="+mn-ea"/>
              </a:rPr>
              <a:t>evolutionary tree</a:t>
            </a:r>
            <a:r>
              <a:rPr lang="en-US" altLang="zh-CN" sz="3200" dirty="0">
                <a:latin typeface="Calibri" panose="020F0502020204030204" pitchFamily="34" charset="0"/>
                <a:cs typeface="Calibri" panose="020F0502020204030204" pitchFamily="34" charset="0"/>
                <a:sym typeface="+mn-ea"/>
              </a:rPr>
              <a:t> of </a:t>
            </a:r>
            <a:r>
              <a:rPr lang="en-US" altLang="zh-CN" sz="3200" dirty="0" err="1">
                <a:latin typeface="Calibri" panose="020F0502020204030204" pitchFamily="34" charset="0"/>
                <a:cs typeface="Calibri" panose="020F0502020204030204" pitchFamily="34" charset="0"/>
                <a:sym typeface="+mn-ea"/>
              </a:rPr>
              <a:t>ChatGPT</a:t>
            </a:r>
            <a:endParaRPr lang="en-US" altLang="zh-CN" sz="2400" dirty="0">
              <a:latin typeface="Calibri" panose="020F0502020204030204" pitchFamily="34" charset="0"/>
              <a:cs typeface="Calibri" panose="020F0502020204030204" pitchFamily="34" charset="0"/>
              <a:sym typeface="+mn-ea"/>
            </a:endParaRPr>
          </a:p>
          <a:p>
            <a:pPr>
              <a:lnSpc>
                <a:spcPct val="120000"/>
              </a:lnSpc>
            </a:pPr>
            <a:r>
              <a:rPr lang="en-US" altLang="zh-CN" sz="3200" dirty="0">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FC7553-6C8A-6C44-8631-DA6A74F886AA}"/>
              </a:ext>
            </a:extLst>
          </p:cNvPr>
          <p:cNvSpPr txBox="1"/>
          <p:nvPr/>
        </p:nvSpPr>
        <p:spPr>
          <a:xfrm>
            <a:off x="715880" y="416913"/>
            <a:ext cx="7465594" cy="584775"/>
          </a:xfrm>
          <a:prstGeom prst="rect">
            <a:avLst/>
          </a:prstGeom>
          <a:noFill/>
        </p:spPr>
        <p:txBody>
          <a:bodyPr wrap="square">
            <a:spAutoFit/>
          </a:bodyPr>
          <a:lstStyle/>
          <a:p>
            <a:r>
              <a:rPr lang="en-US" altLang="zh-CN" sz="3200" dirty="0">
                <a:latin typeface="Calibri" panose="020F0502020204030204" pitchFamily="34" charset="0"/>
                <a:cs typeface="Calibri" panose="020F0502020204030204" pitchFamily="34" charset="0"/>
              </a:rPr>
              <a:t>Adaptation-tuning</a:t>
            </a:r>
            <a:endParaRPr lang="zh-CN" altLang="en-US" sz="32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F0FF2B55-5E33-FB42-A43B-D0D300041BF4}"/>
              </a:ext>
            </a:extLst>
          </p:cNvPr>
          <p:cNvSpPr txBox="1"/>
          <p:nvPr/>
        </p:nvSpPr>
        <p:spPr>
          <a:xfrm>
            <a:off x="3735805" y="2828835"/>
            <a:ext cx="6100010" cy="1200329"/>
          </a:xfrm>
          <a:prstGeom prst="rect">
            <a:avLst/>
          </a:prstGeom>
          <a:noFill/>
        </p:spPr>
        <p:txBody>
          <a:bodyPr wrap="square">
            <a:spAutoFit/>
          </a:bodyPr>
          <a:lstStyle/>
          <a:p>
            <a:r>
              <a:rPr lang="zh-CN" altLang="en-US" b="0" i="0" dirty="0">
                <a:solidFill>
                  <a:srgbClr val="414141"/>
                </a:solidFill>
                <a:effectLst/>
                <a:latin typeface="-apple-system"/>
              </a:rPr>
              <a:t>为了提高或解锁 </a:t>
            </a:r>
            <a:r>
              <a:rPr lang="en" altLang="zh-CN" b="0" i="0" dirty="0">
                <a:solidFill>
                  <a:srgbClr val="414141"/>
                </a:solidFill>
                <a:effectLst/>
                <a:latin typeface="-apple-system"/>
              </a:rPr>
              <a:t>LLMs </a:t>
            </a:r>
            <a:r>
              <a:rPr lang="zh-CN" altLang="en-US" b="0" i="0" dirty="0">
                <a:solidFill>
                  <a:srgbClr val="414141"/>
                </a:solidFill>
                <a:effectLst/>
                <a:latin typeface="-apple-system"/>
              </a:rPr>
              <a:t>的能力</a:t>
            </a:r>
            <a:endParaRPr lang="en-US" altLang="zh-CN" b="0" i="0" dirty="0">
              <a:solidFill>
                <a:srgbClr val="414141"/>
              </a:solidFill>
              <a:effectLst/>
              <a:latin typeface="-apple-system"/>
            </a:endParaRPr>
          </a:p>
          <a:p>
            <a:endParaRPr lang="en-US" altLang="zh-CN" dirty="0">
              <a:solidFill>
                <a:srgbClr val="414141"/>
              </a:solidFill>
              <a:latin typeface="-apple-system"/>
            </a:endParaRPr>
          </a:p>
          <a:p>
            <a:endParaRPr lang="en-US" altLang="zh-CN" b="0" i="0" dirty="0">
              <a:solidFill>
                <a:srgbClr val="414141"/>
              </a:solidFill>
              <a:effectLst/>
              <a:latin typeface="-apple-system"/>
            </a:endParaRPr>
          </a:p>
          <a:p>
            <a:r>
              <a:rPr lang="zh-CN" altLang="en-US" b="0" i="0" dirty="0">
                <a:solidFill>
                  <a:srgbClr val="414141"/>
                </a:solidFill>
                <a:effectLst/>
                <a:latin typeface="-apple-system"/>
              </a:rPr>
              <a:t>为了使 </a:t>
            </a:r>
            <a:r>
              <a:rPr lang="en" altLang="zh-CN" b="0" i="0" dirty="0">
                <a:solidFill>
                  <a:srgbClr val="414141"/>
                </a:solidFill>
                <a:effectLst/>
                <a:latin typeface="-apple-system"/>
              </a:rPr>
              <a:t>LLMs </a:t>
            </a:r>
            <a:r>
              <a:rPr lang="zh-CN" altLang="en-US" b="0" i="0" dirty="0">
                <a:solidFill>
                  <a:srgbClr val="414141"/>
                </a:solidFill>
                <a:effectLst/>
                <a:latin typeface="-apple-system"/>
              </a:rPr>
              <a:t>的行为与人类的价值观或偏好一致</a:t>
            </a:r>
            <a:endParaRPr lang="zh-CN" altLang="en-US" dirty="0"/>
          </a:p>
        </p:txBody>
      </p:sp>
      <p:sp>
        <p:nvSpPr>
          <p:cNvPr id="12" name="文本框 11">
            <a:extLst>
              <a:ext uri="{FF2B5EF4-FFF2-40B4-BE49-F238E27FC236}">
                <a16:creationId xmlns:a16="http://schemas.microsoft.com/office/drawing/2014/main" id="{3CF851A7-3AB1-1E48-88C6-DC96CD9CCD34}"/>
              </a:ext>
            </a:extLst>
          </p:cNvPr>
          <p:cNvSpPr txBox="1"/>
          <p:nvPr/>
        </p:nvSpPr>
        <p:spPr>
          <a:xfrm>
            <a:off x="968542" y="2828835"/>
            <a:ext cx="6100010" cy="369332"/>
          </a:xfrm>
          <a:prstGeom prst="rect">
            <a:avLst/>
          </a:prstGeom>
          <a:noFill/>
        </p:spPr>
        <p:txBody>
          <a:bodyPr wrap="square">
            <a:spAutoFit/>
          </a:bodyPr>
          <a:lstStyle/>
          <a:p>
            <a:r>
              <a:rPr lang="en" altLang="zh-CN" sz="1800" dirty="0">
                <a:latin typeface="Calibri" panose="020F0502020204030204" pitchFamily="34" charset="0"/>
                <a:cs typeface="Calibri" panose="020F0502020204030204" pitchFamily="34" charset="0"/>
              </a:rPr>
              <a:t>Instruction Tuning</a:t>
            </a:r>
            <a:endParaRPr lang="zh-CN" altLang="en-US" dirty="0"/>
          </a:p>
        </p:txBody>
      </p:sp>
      <p:sp>
        <p:nvSpPr>
          <p:cNvPr id="13" name="文本框 12">
            <a:extLst>
              <a:ext uri="{FF2B5EF4-FFF2-40B4-BE49-F238E27FC236}">
                <a16:creationId xmlns:a16="http://schemas.microsoft.com/office/drawing/2014/main" id="{A76B999A-84B6-F04B-B868-381FF2941A54}"/>
              </a:ext>
            </a:extLst>
          </p:cNvPr>
          <p:cNvSpPr txBox="1"/>
          <p:nvPr/>
        </p:nvSpPr>
        <p:spPr>
          <a:xfrm>
            <a:off x="968542" y="3659834"/>
            <a:ext cx="6100010" cy="369332"/>
          </a:xfrm>
          <a:prstGeom prst="rect">
            <a:avLst/>
          </a:prstGeom>
          <a:noFill/>
        </p:spPr>
        <p:txBody>
          <a:bodyPr wrap="square">
            <a:spAutoFit/>
          </a:bodyPr>
          <a:lstStyle/>
          <a:p>
            <a:r>
              <a:rPr lang="en" altLang="zh-CN" sz="1800" dirty="0">
                <a:latin typeface="Calibri" panose="020F0502020204030204" pitchFamily="34" charset="0"/>
                <a:cs typeface="Calibri" panose="020F0502020204030204" pitchFamily="34" charset="0"/>
              </a:rPr>
              <a:t>Alignment Tuning</a:t>
            </a:r>
            <a:endParaRPr lang="zh-CN" altLang="en-US" dirty="0"/>
          </a:p>
        </p:txBody>
      </p:sp>
      <p:cxnSp>
        <p:nvCxnSpPr>
          <p:cNvPr id="14" name="直线箭头连接符 13">
            <a:extLst>
              <a:ext uri="{FF2B5EF4-FFF2-40B4-BE49-F238E27FC236}">
                <a16:creationId xmlns:a16="http://schemas.microsoft.com/office/drawing/2014/main" id="{01EBC870-76FB-8540-BB19-9CDB491600FC}"/>
              </a:ext>
            </a:extLst>
          </p:cNvPr>
          <p:cNvCxnSpPr/>
          <p:nvPr/>
        </p:nvCxnSpPr>
        <p:spPr>
          <a:xfrm>
            <a:off x="2863516" y="3013501"/>
            <a:ext cx="7579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BED4343-9CAA-7945-B5E4-0AF893439735}"/>
              </a:ext>
            </a:extLst>
          </p:cNvPr>
          <p:cNvCxnSpPr/>
          <p:nvPr/>
        </p:nvCxnSpPr>
        <p:spPr>
          <a:xfrm>
            <a:off x="2863515" y="3844500"/>
            <a:ext cx="7579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3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84062" y="278130"/>
            <a:ext cx="9368155" cy="970280"/>
          </a:xfrm>
        </p:spPr>
        <p:txBody>
          <a:bodyPr>
            <a:normAutofit/>
          </a:bodyPr>
          <a:lstStyle/>
          <a:p>
            <a:r>
              <a:rPr lang="en-US" altLang="zh-CN" sz="3200" dirty="0">
                <a:latin typeface="Calibri" panose="020F0502020204030204" pitchFamily="34" charset="0"/>
                <a:cs typeface="Calibri" panose="020F0502020204030204" pitchFamily="34" charset="0"/>
              </a:rPr>
              <a:t>Emergent abilities of LLM</a:t>
            </a:r>
            <a:r>
              <a:rPr lang="zh-CN" altLang="en-US" sz="3200" dirty="0">
                <a:latin typeface="Calibri" panose="020F0502020204030204" pitchFamily="34" charset="0"/>
                <a:cs typeface="Calibri" panose="020F0502020204030204" pitchFamily="34" charset="0"/>
              </a:rPr>
              <a:t> </a:t>
            </a:r>
            <a:r>
              <a:rPr lang="en-US" altLang="zh-CN" sz="3200" dirty="0">
                <a:latin typeface="+mn-lt"/>
                <a:cs typeface="Calibri" panose="020F0502020204030204" pitchFamily="34" charset="0"/>
              </a:rPr>
              <a:t>——</a:t>
            </a:r>
            <a:r>
              <a:rPr lang="zh-CN" altLang="en-US" sz="3200" b="1"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In-context learning</a:t>
            </a:r>
            <a:endParaRPr lang="en-US" altLang="zh-CN" sz="3200" dirty="0">
              <a:latin typeface="Calibri" panose="020F0502020204030204" pitchFamily="34" charset="0"/>
              <a:cs typeface="Calibri" panose="020F0502020204030204" pitchFamily="34" charset="0"/>
            </a:endParaRPr>
          </a:p>
        </p:txBody>
      </p:sp>
      <p:sp>
        <p:nvSpPr>
          <p:cNvPr id="2" name="文本框 1"/>
          <p:cNvSpPr txBox="1"/>
          <p:nvPr/>
        </p:nvSpPr>
        <p:spPr>
          <a:xfrm>
            <a:off x="684062" y="1632585"/>
            <a:ext cx="8640412" cy="1957705"/>
          </a:xfrm>
          <a:prstGeom prst="rect">
            <a:avLst/>
          </a:prstGeom>
          <a:noFill/>
        </p:spPr>
        <p:txBody>
          <a:bodyPr wrap="square" rtlCol="0" anchor="t">
            <a:noAutofit/>
          </a:bodyPr>
          <a:lstStyle/>
          <a:p>
            <a:pPr>
              <a:lnSpc>
                <a:spcPct val="120000"/>
              </a:lnSpc>
            </a:pPr>
            <a:r>
              <a:rPr lang="zh-CN" altLang="en-US" sz="2400" dirty="0"/>
              <a:t>回顾 </a:t>
            </a:r>
            <a:r>
              <a:rPr lang="en-US" altLang="zh-CN" sz="2400" dirty="0"/>
              <a:t>GPT</a:t>
            </a:r>
            <a:r>
              <a:rPr lang="zh-CN" altLang="en-US" sz="2400" dirty="0"/>
              <a:t> 家族</a:t>
            </a:r>
            <a:endParaRPr lang="en-US" altLang="zh-CN" sz="2400" dirty="0"/>
          </a:p>
          <a:p>
            <a:pPr>
              <a:lnSpc>
                <a:spcPct val="120000"/>
              </a:lnSpc>
            </a:pPr>
            <a:r>
              <a:rPr lang="zh-CN" altLang="en-US" sz="2000" dirty="0"/>
              <a:t>GPT (117M parameters; </a:t>
            </a:r>
            <a:r>
              <a:rPr lang="zh-CN" altLang="en-US" sz="2000" dirty="0">
                <a:hlinkClick r:id="rId5" action="ppaction://hlinkfile"/>
              </a:rPr>
              <a:t>Radford et al., 2018</a:t>
            </a:r>
            <a:r>
              <a:rPr lang="zh-CN" altLang="en-US" sz="2000" dirty="0"/>
              <a:t>)</a:t>
            </a:r>
          </a:p>
          <a:p>
            <a:pPr>
              <a:lnSpc>
                <a:spcPct val="120000"/>
              </a:lnSpc>
            </a:pPr>
            <a:r>
              <a:rPr lang="zh-CN" altLang="en-US" sz="2000" dirty="0"/>
              <a:t>• Transformer decoder with 12 layers.</a:t>
            </a:r>
          </a:p>
          <a:p>
            <a:pPr>
              <a:lnSpc>
                <a:spcPct val="120000"/>
              </a:lnSpc>
            </a:pPr>
            <a:r>
              <a:rPr lang="zh-CN" altLang="en-US" sz="2000" dirty="0"/>
              <a:t>• Trained on BooksCorpus: over 7000 unique books (4.6GB text).</a:t>
            </a:r>
          </a:p>
          <a:p>
            <a:endParaRPr lang="zh-CN" altLang="en-US" sz="2400" dirty="0"/>
          </a:p>
        </p:txBody>
      </p:sp>
      <p:sp>
        <p:nvSpPr>
          <p:cNvPr id="3" name="文本框 2"/>
          <p:cNvSpPr txBox="1"/>
          <p:nvPr/>
        </p:nvSpPr>
        <p:spPr>
          <a:xfrm>
            <a:off x="684062" y="4463716"/>
            <a:ext cx="8882932" cy="761699"/>
          </a:xfrm>
          <a:prstGeom prst="rect">
            <a:avLst/>
          </a:prstGeom>
          <a:noFill/>
        </p:spPr>
        <p:txBody>
          <a:bodyPr wrap="square" rtlCol="0" anchor="t">
            <a:noAutofit/>
          </a:bodyPr>
          <a:lstStyle/>
          <a:p>
            <a:r>
              <a:rPr dirty="0">
                <a:latin typeface="微软雅黑" panose="020B0503020204020204" charset="-122"/>
                <a:ea typeface="微软雅黑" panose="020B0503020204020204" charset="-122"/>
                <a:cs typeface="微软雅黑" panose="020B0503020204020204" charset="-122"/>
                <a:sym typeface="+mn-ea"/>
              </a:rPr>
              <a:t>Showed that </a:t>
            </a:r>
            <a:r>
              <a:rPr b="1" i="1" dirty="0">
                <a:highlight>
                  <a:srgbClr val="FFFF00"/>
                </a:highlight>
                <a:latin typeface="微软雅黑" panose="020B0503020204020204" charset="-122"/>
                <a:ea typeface="微软雅黑" panose="020B0503020204020204" charset="-122"/>
                <a:cs typeface="微软雅黑" panose="020B0503020204020204" charset="-122"/>
                <a:sym typeface="+mn-ea"/>
              </a:rPr>
              <a:t>language modeling</a:t>
            </a:r>
            <a:r>
              <a:rPr dirty="0">
                <a:latin typeface="微软雅黑" panose="020B0503020204020204" charset="-122"/>
                <a:ea typeface="微软雅黑" panose="020B0503020204020204" charset="-122"/>
                <a:cs typeface="微软雅黑" panose="020B0503020204020204" charset="-122"/>
                <a:sym typeface="+mn-ea"/>
              </a:rPr>
              <a:t> at scale can be an effective pretraining technique for downstream tasks like natural language inference.</a:t>
            </a:r>
          </a:p>
        </p:txBody>
      </p:sp>
      <p:pic>
        <p:nvPicPr>
          <p:cNvPr id="4" name="图片 3"/>
          <p:cNvPicPr>
            <a:picLocks noChangeAspect="1"/>
          </p:cNvPicPr>
          <p:nvPr>
            <p:custDataLst>
              <p:tags r:id="rId1"/>
            </p:custDataLst>
          </p:nvPr>
        </p:nvPicPr>
        <p:blipFill>
          <a:blip r:embed="rId6"/>
          <a:srcRect l="3094" r="75650" b="18094"/>
          <a:stretch>
            <a:fillRect/>
          </a:stretch>
        </p:blipFill>
        <p:spPr>
          <a:xfrm>
            <a:off x="9493718" y="605473"/>
            <a:ext cx="2764790" cy="5287010"/>
          </a:xfrm>
          <a:prstGeom prst="rect">
            <a:avLst/>
          </a:prstGeom>
        </p:spPr>
      </p:pic>
      <p:sp>
        <p:nvSpPr>
          <p:cNvPr id="13" name="文本框 12"/>
          <p:cNvSpPr txBox="1"/>
          <p:nvPr>
            <p:custDataLst>
              <p:tags r:id="rId2"/>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sz="1600" i="1">
                <a:hlinkClick r:id="rId5" action="ppaction://hlinkfile"/>
              </a:rPr>
              <a:t>2018-GPT: </a:t>
            </a:r>
            <a:r>
              <a:rPr sz="1600" i="1">
                <a:hlinkClick r:id="rId5" action="ppaction://hlinkfile"/>
              </a:rPr>
              <a:t>Improving Language Understanding by Generative Pre-Training</a:t>
            </a:r>
            <a:endParaRPr sz="1600" i="1"/>
          </a:p>
        </p:txBody>
      </p:sp>
    </p:spTree>
    <p:extLst>
      <p:ext uri="{BB962C8B-B14F-4D97-AF65-F5344CB8AC3E}">
        <p14:creationId xmlns:p14="http://schemas.microsoft.com/office/powerpoint/2010/main" val="1109833090"/>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7230" y="1520758"/>
            <a:ext cx="11494770" cy="3338195"/>
          </a:xfrm>
          <a:prstGeom prst="rect">
            <a:avLst/>
          </a:prstGeom>
          <a:noFill/>
        </p:spPr>
        <p:txBody>
          <a:bodyPr wrap="square" rtlCol="0" anchor="t">
            <a:noAutofit/>
          </a:bodyPr>
          <a:lstStyle/>
          <a:p>
            <a:pPr>
              <a:lnSpc>
                <a:spcPct val="120000"/>
              </a:lnSpc>
            </a:pPr>
            <a:r>
              <a:rPr lang="zh-CN" altLang="en-US" sz="2400" dirty="0"/>
              <a:t>回顾 </a:t>
            </a:r>
            <a:r>
              <a:rPr lang="en-US" altLang="zh-CN" sz="2400" dirty="0"/>
              <a:t>GPT</a:t>
            </a:r>
            <a:r>
              <a:rPr lang="zh-CN" altLang="en-US" sz="2400" dirty="0"/>
              <a:t> 家族</a:t>
            </a:r>
            <a:endParaRPr lang="en-US" altLang="zh-CN" sz="2400" dirty="0"/>
          </a:p>
          <a:p>
            <a:pPr>
              <a:lnSpc>
                <a:spcPct val="120000"/>
              </a:lnSpc>
            </a:pPr>
            <a:r>
              <a:rPr lang="zh-CN" altLang="en-US" sz="2400" dirty="0"/>
              <a:t>GPT-2 (1.5B parameters; </a:t>
            </a:r>
            <a:r>
              <a:rPr lang="zh-CN" altLang="en-US" sz="2400" dirty="0">
                <a:hlinkClick r:id="rId4" action="ppaction://hlinkfile"/>
              </a:rPr>
              <a:t>Radford et al., 2019</a:t>
            </a:r>
            <a:r>
              <a:rPr lang="zh-CN" altLang="en-US" sz="2400" dirty="0"/>
              <a:t>)</a:t>
            </a:r>
          </a:p>
          <a:p>
            <a:pPr>
              <a:lnSpc>
                <a:spcPct val="120000"/>
              </a:lnSpc>
            </a:pPr>
            <a:r>
              <a:rPr lang="zh-CN" altLang="en-US" sz="2400" dirty="0"/>
              <a:t>• </a:t>
            </a:r>
            <a:r>
              <a:rPr lang="zh-CN" altLang="en-US" sz="2000" dirty="0"/>
              <a:t>Same architecture as GPT, just </a:t>
            </a:r>
            <a:r>
              <a:rPr lang="zh-CN" altLang="en-US" sz="2000" b="1" dirty="0">
                <a:solidFill>
                  <a:srgbClr val="C00000"/>
                </a:solidFill>
              </a:rPr>
              <a:t>bigger</a:t>
            </a:r>
            <a:r>
              <a:rPr lang="zh-CN" altLang="en-US" sz="2000" dirty="0"/>
              <a:t> (117M -&gt; 1.5B)</a:t>
            </a:r>
          </a:p>
          <a:p>
            <a:pPr>
              <a:lnSpc>
                <a:spcPct val="120000"/>
              </a:lnSpc>
            </a:pPr>
            <a:r>
              <a:rPr lang="zh-CN" altLang="en-US" sz="2000" dirty="0"/>
              <a:t>• But trained on much </a:t>
            </a:r>
            <a:r>
              <a:rPr lang="zh-CN" altLang="en-US" sz="2000" b="1" dirty="0">
                <a:solidFill>
                  <a:srgbClr val="C00000"/>
                </a:solidFill>
              </a:rPr>
              <a:t>more data</a:t>
            </a:r>
            <a:r>
              <a:rPr lang="zh-CN" altLang="en-US" sz="2000" dirty="0"/>
              <a:t>: 4GB -&gt; 40GB of internet text data (WebText)</a:t>
            </a:r>
          </a:p>
          <a:p>
            <a:pPr marL="0" lvl="0" indent="0">
              <a:lnSpc>
                <a:spcPct val="120000"/>
              </a:lnSpc>
              <a:buNone/>
            </a:pPr>
            <a:r>
              <a:rPr lang="zh-CN" altLang="en-US" sz="2000" dirty="0">
                <a:sym typeface="+mn-ea"/>
              </a:rPr>
              <a:t>•</a:t>
            </a:r>
            <a:r>
              <a:rPr lang="en-US" altLang="zh-CN" sz="2000" dirty="0">
                <a:sym typeface="+mn-ea"/>
              </a:rPr>
              <a:t> Unsupervised Multi-task Learning</a:t>
            </a:r>
          </a:p>
          <a:p>
            <a:pPr marL="0" lvl="0" indent="0">
              <a:lnSpc>
                <a:spcPct val="120000"/>
              </a:lnSpc>
              <a:buNone/>
            </a:pPr>
            <a:endParaRPr lang="en-US" altLang="zh-CN" sz="2000" b="1" i="1" dirty="0">
              <a:highlight>
                <a:srgbClr val="FFFF00"/>
              </a:highlight>
              <a:sym typeface="+mn-ea"/>
            </a:endParaRPr>
          </a:p>
          <a:p>
            <a:pPr marL="0" lvl="0" indent="0">
              <a:lnSpc>
                <a:spcPct val="120000"/>
              </a:lnSpc>
              <a:buNone/>
            </a:pPr>
            <a:r>
              <a:rPr lang="en-US" altLang="zh-CN" sz="2000" dirty="0">
                <a:sym typeface="+mn-ea"/>
              </a:rPr>
              <a:t>showed</a:t>
            </a:r>
            <a:r>
              <a:rPr lang="zh-CN" altLang="en-US" sz="2000" b="1" i="1" dirty="0">
                <a:sym typeface="+mn-ea"/>
              </a:rPr>
              <a:t> </a:t>
            </a:r>
            <a:r>
              <a:rPr lang="en-US" altLang="zh-CN" sz="2000" b="1" i="1" dirty="0">
                <a:highlight>
                  <a:srgbClr val="FFFF00"/>
                </a:highlight>
                <a:sym typeface="+mn-ea"/>
              </a:rPr>
              <a:t>zero-shot learning</a:t>
            </a:r>
            <a:r>
              <a:rPr lang="zh-CN" altLang="en-US" sz="2000" b="1" i="1" dirty="0">
                <a:highlight>
                  <a:srgbClr val="FFFF00"/>
                </a:highlight>
                <a:sym typeface="+mn-ea"/>
              </a:rPr>
              <a:t> </a:t>
            </a:r>
            <a:r>
              <a:rPr lang="en-US" altLang="zh-CN" sz="2000" dirty="0">
                <a:sym typeface="+mn-ea"/>
              </a:rPr>
              <a:t>: the ability to do many tasks with </a:t>
            </a:r>
            <a:r>
              <a:rPr lang="en-US" altLang="zh-CN" sz="2000" b="1" dirty="0">
                <a:solidFill>
                  <a:srgbClr val="C00000"/>
                </a:solidFill>
                <a:sym typeface="+mn-ea"/>
              </a:rPr>
              <a:t>no examples</a:t>
            </a:r>
            <a:r>
              <a:rPr lang="en-US" altLang="zh-CN" sz="2000" dirty="0">
                <a:sym typeface="+mn-ea"/>
              </a:rPr>
              <a:t>, and </a:t>
            </a:r>
            <a:r>
              <a:rPr lang="en-US" altLang="zh-CN" sz="2000" b="1" dirty="0">
                <a:solidFill>
                  <a:srgbClr val="C00000"/>
                </a:solidFill>
                <a:sym typeface="+mn-ea"/>
              </a:rPr>
              <a:t>no gradient updates</a:t>
            </a:r>
          </a:p>
          <a:p>
            <a:pPr marL="0" lvl="0" indent="0">
              <a:lnSpc>
                <a:spcPct val="120000"/>
              </a:lnSpc>
              <a:buNone/>
            </a:pPr>
            <a:endParaRPr lang="zh-CN" altLang="en-US" sz="2400" dirty="0">
              <a:solidFill>
                <a:schemeClr val="tx1"/>
              </a:solidFill>
            </a:endParaRPr>
          </a:p>
          <a:p>
            <a:pPr indent="457200"/>
            <a:endParaRPr lang="zh-CN" altLang="en-US" sz="2400" dirty="0"/>
          </a:p>
          <a:p>
            <a:pPr marL="0" lvl="0" indent="0">
              <a:buNone/>
            </a:pPr>
            <a:r>
              <a:rPr lang="zh-CN" altLang="en-US" b="0" i="0" dirty="0">
                <a:solidFill>
                  <a:schemeClr val="bg1">
                    <a:lumMod val="50000"/>
                  </a:schemeClr>
                </a:solidFill>
                <a:effectLst/>
                <a:latin typeface="-apple-system"/>
              </a:rPr>
              <a:t>机器翻译任务：</a:t>
            </a:r>
            <a:r>
              <a:rPr lang="en" altLang="zh-CN" b="0" i="0" dirty="0">
                <a:solidFill>
                  <a:schemeClr val="bg1">
                    <a:lumMod val="50000"/>
                  </a:schemeClr>
                </a:solidFill>
                <a:effectLst/>
                <a:latin typeface="-apple-system"/>
              </a:rPr>
              <a:t>translate to </a:t>
            </a:r>
            <a:r>
              <a:rPr lang="en" altLang="zh-CN" b="0" i="0" dirty="0" err="1">
                <a:solidFill>
                  <a:schemeClr val="bg1">
                    <a:lumMod val="50000"/>
                  </a:schemeClr>
                </a:solidFill>
                <a:effectLst/>
                <a:latin typeface="-apple-system"/>
              </a:rPr>
              <a:t>french</a:t>
            </a:r>
            <a:r>
              <a:rPr lang="en" altLang="zh-CN" b="0" i="0" dirty="0">
                <a:solidFill>
                  <a:schemeClr val="bg1">
                    <a:lumMod val="50000"/>
                  </a:schemeClr>
                </a:solidFill>
                <a:effectLst/>
                <a:latin typeface="-apple-system"/>
              </a:rPr>
              <a:t>, { </a:t>
            </a:r>
            <a:r>
              <a:rPr lang="en" altLang="zh-CN" b="0" i="0" dirty="0" err="1">
                <a:solidFill>
                  <a:schemeClr val="bg1">
                    <a:lumMod val="50000"/>
                  </a:schemeClr>
                </a:solidFill>
                <a:effectLst/>
                <a:latin typeface="-apple-system"/>
              </a:rPr>
              <a:t>english</a:t>
            </a:r>
            <a:r>
              <a:rPr lang="en" altLang="zh-CN" b="0" i="0" dirty="0">
                <a:solidFill>
                  <a:schemeClr val="bg1">
                    <a:lumMod val="50000"/>
                  </a:schemeClr>
                </a:solidFill>
                <a:effectLst/>
                <a:latin typeface="-apple-system"/>
              </a:rPr>
              <a:t> text }, { </a:t>
            </a:r>
            <a:r>
              <a:rPr lang="en" altLang="zh-CN" b="0" i="0" dirty="0" err="1">
                <a:solidFill>
                  <a:schemeClr val="bg1">
                    <a:lumMod val="50000"/>
                  </a:schemeClr>
                </a:solidFill>
                <a:effectLst/>
                <a:latin typeface="-apple-system"/>
              </a:rPr>
              <a:t>french</a:t>
            </a:r>
            <a:r>
              <a:rPr lang="en" altLang="zh-CN" b="0" i="0" dirty="0">
                <a:solidFill>
                  <a:schemeClr val="bg1">
                    <a:lumMod val="50000"/>
                  </a:schemeClr>
                </a:solidFill>
                <a:effectLst/>
                <a:latin typeface="-apple-system"/>
              </a:rPr>
              <a:t> text }</a:t>
            </a:r>
            <a:br>
              <a:rPr lang="en" altLang="zh-CN" dirty="0">
                <a:solidFill>
                  <a:schemeClr val="bg1">
                    <a:lumMod val="50000"/>
                  </a:schemeClr>
                </a:solidFill>
              </a:rPr>
            </a:br>
            <a:r>
              <a:rPr lang="zh-CN" altLang="en-US" b="0" i="0" dirty="0">
                <a:solidFill>
                  <a:schemeClr val="bg1">
                    <a:lumMod val="50000"/>
                  </a:schemeClr>
                </a:solidFill>
                <a:effectLst/>
                <a:latin typeface="-apple-system"/>
              </a:rPr>
              <a:t>阅读理解任务：</a:t>
            </a:r>
            <a:r>
              <a:rPr lang="en" altLang="zh-CN" b="0" i="0" dirty="0">
                <a:solidFill>
                  <a:schemeClr val="bg1">
                    <a:lumMod val="50000"/>
                  </a:schemeClr>
                </a:solidFill>
                <a:effectLst/>
                <a:latin typeface="-apple-system"/>
              </a:rPr>
              <a:t>answer the question, { document }, { question }, { answer }</a:t>
            </a:r>
            <a:endParaRPr lang="zh-CN" altLang="en-US" dirty="0">
              <a:solidFill>
                <a:schemeClr val="bg1">
                  <a:lumMod val="50000"/>
                </a:schemeClr>
              </a:solidFill>
            </a:endParaRPr>
          </a:p>
        </p:txBody>
      </p:sp>
      <p:sp>
        <p:nvSpPr>
          <p:cNvPr id="13" name="文本框 12"/>
          <p:cNvSpPr txBox="1"/>
          <p:nvPr>
            <p:custDataLst>
              <p:tags r:id="rId1"/>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sz="1600" i="1">
                <a:hlinkClick r:id="rId4" action="ppaction://hlinkfile"/>
              </a:rPr>
              <a:t>2019-GPT2: </a:t>
            </a:r>
            <a:r>
              <a:rPr sz="1600" i="1">
                <a:hlinkClick r:id="rId4" action="ppaction://hlinkfile"/>
              </a:rPr>
              <a:t>Language Models are Unsupervised Multitask Learners</a:t>
            </a:r>
            <a:endParaRPr sz="1600" i="1"/>
          </a:p>
        </p:txBody>
      </p:sp>
      <p:sp>
        <p:nvSpPr>
          <p:cNvPr id="7" name="标题 5">
            <a:extLst>
              <a:ext uri="{FF2B5EF4-FFF2-40B4-BE49-F238E27FC236}">
                <a16:creationId xmlns:a16="http://schemas.microsoft.com/office/drawing/2014/main" id="{B41AB98C-82EF-A040-A60B-D54E6829169B}"/>
              </a:ext>
            </a:extLst>
          </p:cNvPr>
          <p:cNvSpPr txBox="1">
            <a:spLocks/>
          </p:cNvSpPr>
          <p:nvPr/>
        </p:nvSpPr>
        <p:spPr>
          <a:xfrm>
            <a:off x="611873" y="297815"/>
            <a:ext cx="9368155" cy="970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Calibri" panose="020F0502020204030204" pitchFamily="34" charset="0"/>
                <a:cs typeface="Calibri" panose="020F0502020204030204" pitchFamily="34" charset="0"/>
              </a:rPr>
              <a:t>Emergent abilities of LLM</a:t>
            </a:r>
            <a:r>
              <a:rPr lang="zh-CN" altLang="en-US" sz="3200" dirty="0">
                <a:latin typeface="Calibri" panose="020F0502020204030204" pitchFamily="34" charset="0"/>
                <a:cs typeface="Calibri" panose="020F0502020204030204" pitchFamily="34" charset="0"/>
              </a:rPr>
              <a:t> </a:t>
            </a:r>
            <a:r>
              <a:rPr lang="en-US" altLang="zh-CN" sz="3200" dirty="0">
                <a:latin typeface="+mn-lt"/>
                <a:cs typeface="Calibri" panose="020F0502020204030204" pitchFamily="34" charset="0"/>
              </a:rPr>
              <a:t>——</a:t>
            </a:r>
            <a:r>
              <a:rPr lang="zh-CN" altLang="en-US" sz="3200" b="1"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In-context learning</a:t>
            </a:r>
            <a:endParaRPr lang="en-US" altLang="zh-C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939890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7230" y="1549717"/>
            <a:ext cx="10913244" cy="3758565"/>
          </a:xfrm>
          <a:prstGeom prst="rect">
            <a:avLst/>
          </a:prstGeom>
          <a:noFill/>
        </p:spPr>
        <p:txBody>
          <a:bodyPr wrap="square" rtlCol="0" anchor="t">
            <a:noAutofit/>
          </a:bodyPr>
          <a:lstStyle/>
          <a:p>
            <a:pPr>
              <a:lnSpc>
                <a:spcPct val="120000"/>
              </a:lnSpc>
            </a:pPr>
            <a:r>
              <a:rPr lang="en" altLang="zh-CN" sz="2400" dirty="0"/>
              <a:t>GPT-3  (</a:t>
            </a:r>
            <a:r>
              <a:rPr lang="en" altLang="zh-CN" sz="2400" dirty="0">
                <a:solidFill>
                  <a:schemeClr val="tx1"/>
                </a:solidFill>
              </a:rPr>
              <a:t>175B</a:t>
            </a:r>
            <a:r>
              <a:rPr lang="en" altLang="zh-CN" sz="2400" dirty="0"/>
              <a:t> parameters; </a:t>
            </a:r>
            <a:r>
              <a:rPr lang="en" altLang="zh-CN" sz="2400" dirty="0">
                <a:hlinkClick r:id="rId4" action="ppaction://hlinkfile"/>
              </a:rPr>
              <a:t>Brown et al., 2020</a:t>
            </a:r>
            <a:r>
              <a:rPr lang="en" altLang="zh-CN" sz="2400" dirty="0"/>
              <a:t>)</a:t>
            </a:r>
          </a:p>
          <a:p>
            <a:pPr>
              <a:lnSpc>
                <a:spcPct val="120000"/>
              </a:lnSpc>
            </a:pPr>
            <a:r>
              <a:rPr lang="en" altLang="zh-CN" sz="2400" dirty="0"/>
              <a:t>• </a:t>
            </a:r>
            <a:r>
              <a:rPr lang="en" altLang="zh-CN" sz="2000" dirty="0"/>
              <a:t>Another increase in size (1.5B -&gt; </a:t>
            </a:r>
            <a:r>
              <a:rPr lang="en" altLang="zh-CN" sz="2000" b="1" dirty="0">
                <a:solidFill>
                  <a:srgbClr val="C00000"/>
                </a:solidFill>
              </a:rPr>
              <a:t>175B</a:t>
            </a:r>
            <a:r>
              <a:rPr lang="en" altLang="zh-CN" sz="2000" dirty="0"/>
              <a:t>)</a:t>
            </a:r>
          </a:p>
          <a:p>
            <a:pPr>
              <a:lnSpc>
                <a:spcPct val="120000"/>
              </a:lnSpc>
            </a:pPr>
            <a:r>
              <a:rPr lang="en" altLang="zh-CN" sz="2000" dirty="0"/>
              <a:t>• and data (40GB -&gt; </a:t>
            </a:r>
            <a:r>
              <a:rPr lang="en" altLang="zh-CN" sz="2000" b="1" dirty="0">
                <a:solidFill>
                  <a:srgbClr val="C00000"/>
                </a:solidFill>
              </a:rPr>
              <a:t>over 600GB</a:t>
            </a:r>
            <a:r>
              <a:rPr lang="en" altLang="zh-CN" sz="2000" dirty="0"/>
              <a:t>) </a:t>
            </a:r>
            <a:r>
              <a:rPr lang="zh-CN" altLang="en" sz="2000" dirty="0"/>
              <a:t>：</a:t>
            </a:r>
            <a:r>
              <a:rPr lang="en" altLang="zh-CN" sz="2000" dirty="0" err="1"/>
              <a:t>CommonCrawl</a:t>
            </a:r>
            <a:r>
              <a:rPr lang="en" altLang="zh-CN" sz="2000" dirty="0"/>
              <a:t>, </a:t>
            </a:r>
            <a:r>
              <a:rPr lang="en" altLang="zh-CN" sz="2000" dirty="0" err="1"/>
              <a:t>WebText</a:t>
            </a:r>
            <a:r>
              <a:rPr lang="en" altLang="zh-CN" sz="2000" dirty="0"/>
              <a:t>, Books1, Books2 Wikipedia...</a:t>
            </a:r>
          </a:p>
          <a:p>
            <a:pPr>
              <a:lnSpc>
                <a:spcPct val="120000"/>
              </a:lnSpc>
            </a:pPr>
            <a:endParaRPr lang="en" sz="2000" b="1" i="1" dirty="0">
              <a:highlight>
                <a:srgbClr val="FFFF00"/>
              </a:highlight>
              <a:sym typeface="+mn-ea"/>
            </a:endParaRPr>
          </a:p>
          <a:p>
            <a:pPr>
              <a:lnSpc>
                <a:spcPct val="120000"/>
              </a:lnSpc>
            </a:pPr>
            <a:endParaRPr lang="en" altLang="zh-CN" sz="2400" b="1" i="0" dirty="0">
              <a:solidFill>
                <a:srgbClr val="000000"/>
              </a:solidFill>
              <a:effectLst/>
              <a:latin typeface="system-ui"/>
              <a:sym typeface="+mn-ea"/>
            </a:endParaRPr>
          </a:p>
          <a:p>
            <a:pPr>
              <a:lnSpc>
                <a:spcPct val="120000"/>
              </a:lnSpc>
            </a:pPr>
            <a:r>
              <a:rPr lang="en" altLang="zh-CN" sz="2000" b="1" i="1" dirty="0">
                <a:highlight>
                  <a:srgbClr val="FFFF00"/>
                </a:highlight>
                <a:latin typeface="Calibri" panose="020F0502020204030204" pitchFamily="34" charset="0"/>
                <a:cs typeface="Calibri" panose="020F0502020204030204" pitchFamily="34" charset="0"/>
              </a:rPr>
              <a:t>In-context learning</a:t>
            </a:r>
            <a:r>
              <a:rPr lang="zh-CN" altLang="en-US" sz="2000" dirty="0">
                <a:latin typeface="Calibri" panose="020F0502020204030204" pitchFamily="34" charset="0"/>
                <a:cs typeface="Calibri" panose="020F0502020204030204" pitchFamily="34" charset="0"/>
              </a:rPr>
              <a:t>：</a:t>
            </a:r>
            <a:r>
              <a:rPr lang="zh-CN" altLang="en-US" sz="2000" b="0" i="0" dirty="0">
                <a:solidFill>
                  <a:srgbClr val="000000"/>
                </a:solidFill>
                <a:effectLst/>
                <a:latin typeface="system-ui"/>
              </a:rPr>
              <a:t>为语言模型提供自然语言指令和多个任务实例，模型可以为测试实例生成预期的输出，而不需要额外的训练或梯度更新</a:t>
            </a:r>
            <a:endParaRPr lang="en" altLang="zh-CN" sz="2000" dirty="0"/>
          </a:p>
          <a:p>
            <a:pPr marL="0" lvl="0" indent="0">
              <a:buNone/>
            </a:pPr>
            <a:endParaRPr lang="en" altLang="zh-CN" sz="2400" dirty="0">
              <a:solidFill>
                <a:schemeClr val="tx1"/>
              </a:solidFill>
            </a:endParaRPr>
          </a:p>
        </p:txBody>
      </p:sp>
      <p:sp>
        <p:nvSpPr>
          <p:cNvPr id="13" name="文本框 12"/>
          <p:cNvSpPr txBox="1"/>
          <p:nvPr>
            <p:custDataLst>
              <p:tags r:id="rId1"/>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sz="1600" i="1">
                <a:hlinkClick r:id="rId4" action="ppaction://hlinkfile"/>
              </a:rPr>
              <a:t>2020-GPT3: </a:t>
            </a:r>
            <a:r>
              <a:rPr sz="1600" i="1">
                <a:hlinkClick r:id="rId4" action="ppaction://hlinkfile"/>
              </a:rPr>
              <a:t>Language Models are Few-Shot Learners</a:t>
            </a:r>
            <a:endParaRPr sz="1600" i="1"/>
          </a:p>
        </p:txBody>
      </p:sp>
      <p:sp>
        <p:nvSpPr>
          <p:cNvPr id="6" name="标题 5">
            <a:extLst>
              <a:ext uri="{FF2B5EF4-FFF2-40B4-BE49-F238E27FC236}">
                <a16:creationId xmlns:a16="http://schemas.microsoft.com/office/drawing/2014/main" id="{64E063F7-D30E-804F-8470-52F529ABD0F0}"/>
              </a:ext>
            </a:extLst>
          </p:cNvPr>
          <p:cNvSpPr>
            <a:spLocks noGrp="1"/>
          </p:cNvSpPr>
          <p:nvPr>
            <p:ph type="title"/>
          </p:nvPr>
        </p:nvSpPr>
        <p:spPr>
          <a:xfrm>
            <a:off x="563746" y="217972"/>
            <a:ext cx="9368155" cy="970280"/>
          </a:xfrm>
        </p:spPr>
        <p:txBody>
          <a:bodyPr>
            <a:normAutofit/>
          </a:bodyPr>
          <a:lstStyle/>
          <a:p>
            <a:r>
              <a:rPr lang="en-US" altLang="zh-CN" sz="3200" dirty="0">
                <a:latin typeface="Calibri" panose="020F0502020204030204" pitchFamily="34" charset="0"/>
                <a:cs typeface="Calibri" panose="020F0502020204030204" pitchFamily="34" charset="0"/>
              </a:rPr>
              <a:t>Emergent abilities of LLM</a:t>
            </a:r>
            <a:r>
              <a:rPr lang="zh-CN" altLang="en-US" sz="3200" dirty="0">
                <a:latin typeface="Calibri" panose="020F0502020204030204" pitchFamily="34" charset="0"/>
                <a:cs typeface="Calibri" panose="020F0502020204030204" pitchFamily="34" charset="0"/>
              </a:rPr>
              <a:t> </a:t>
            </a:r>
            <a:r>
              <a:rPr lang="en-US" altLang="zh-CN" sz="3200" dirty="0">
                <a:latin typeface="+mn-lt"/>
                <a:cs typeface="Calibri" panose="020F0502020204030204" pitchFamily="34" charset="0"/>
              </a:rPr>
              <a:t>——</a:t>
            </a:r>
            <a:r>
              <a:rPr lang="zh-CN" altLang="en-US" sz="3200" b="1"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In-context learning</a:t>
            </a:r>
            <a:endParaRPr lang="en-US" altLang="zh-C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2715213"/>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6599" y="1290638"/>
            <a:ext cx="4427855" cy="642620"/>
          </a:xfrm>
          <a:prstGeom prst="rect">
            <a:avLst/>
          </a:prstGeom>
          <a:noFill/>
        </p:spPr>
        <p:txBody>
          <a:bodyPr wrap="square" rtlCol="0" anchor="t">
            <a:noAutofit/>
          </a:bodyPr>
          <a:lstStyle/>
          <a:p>
            <a:r>
              <a:rPr lang="en-US" sz="2400" b="1" i="1" dirty="0">
                <a:sym typeface="+mn-ea"/>
              </a:rPr>
              <a:t>Few-shot </a:t>
            </a:r>
            <a:r>
              <a:rPr sz="2400" b="1" i="1" dirty="0">
                <a:solidFill>
                  <a:schemeClr val="tx1"/>
                </a:solidFill>
                <a:highlight>
                  <a:srgbClr val="FFFF00"/>
                </a:highlight>
              </a:rPr>
              <a:t>in-context learning</a:t>
            </a:r>
            <a:endParaRPr lang="zh-CN" altLang="en-US" sz="2400" b="1" i="1" dirty="0">
              <a:solidFill>
                <a:schemeClr val="tx1"/>
              </a:solidFill>
              <a:highlight>
                <a:srgbClr val="FFFF00"/>
              </a:highlight>
            </a:endParaRPr>
          </a:p>
        </p:txBody>
      </p:sp>
      <p:pic>
        <p:nvPicPr>
          <p:cNvPr id="7" name="图片 6"/>
          <p:cNvPicPr>
            <a:picLocks noChangeAspect="1"/>
          </p:cNvPicPr>
          <p:nvPr>
            <p:custDataLst>
              <p:tags r:id="rId1"/>
            </p:custDataLst>
          </p:nvPr>
        </p:nvPicPr>
        <p:blipFill>
          <a:blip r:embed="rId9"/>
          <a:stretch>
            <a:fillRect/>
          </a:stretch>
        </p:blipFill>
        <p:spPr>
          <a:xfrm>
            <a:off x="5897880" y="1243330"/>
            <a:ext cx="4971415" cy="4683760"/>
          </a:xfrm>
          <a:prstGeom prst="rect">
            <a:avLst/>
          </a:prstGeom>
        </p:spPr>
      </p:pic>
      <p:pic>
        <p:nvPicPr>
          <p:cNvPr id="3" name="图片 2"/>
          <p:cNvPicPr>
            <a:picLocks noChangeAspect="1"/>
          </p:cNvPicPr>
          <p:nvPr>
            <p:custDataLst>
              <p:tags r:id="rId2"/>
            </p:custDataLst>
          </p:nvPr>
        </p:nvPicPr>
        <p:blipFill>
          <a:blip r:embed="rId10"/>
          <a:srcRect l="29535" r="26732" b="81074"/>
          <a:stretch>
            <a:fillRect/>
          </a:stretch>
        </p:blipFill>
        <p:spPr>
          <a:xfrm>
            <a:off x="3270885" y="5611495"/>
            <a:ext cx="2100580" cy="315595"/>
          </a:xfrm>
          <a:prstGeom prst="rect">
            <a:avLst/>
          </a:prstGeom>
        </p:spPr>
      </p:pic>
      <p:cxnSp>
        <p:nvCxnSpPr>
          <p:cNvPr id="5" name="直接箭头连接符 4"/>
          <p:cNvCxnSpPr/>
          <p:nvPr/>
        </p:nvCxnSpPr>
        <p:spPr>
          <a:xfrm flipV="1">
            <a:off x="5038725" y="4170045"/>
            <a:ext cx="1198245" cy="1437640"/>
          </a:xfrm>
          <a:prstGeom prst="straightConnector1">
            <a:avLst/>
          </a:prstGeom>
          <a:ln w="44450">
            <a:solidFill>
              <a:srgbClr val="7030A0"/>
            </a:solidFill>
            <a:tailEnd type="triangle" w="med" len="med"/>
          </a:ln>
        </p:spPr>
        <p:style>
          <a:lnRef idx="3">
            <a:schemeClr val="accent1"/>
          </a:lnRef>
          <a:fillRef idx="0">
            <a:schemeClr val="accent1"/>
          </a:fillRef>
          <a:effectRef idx="2">
            <a:schemeClr val="accent1"/>
          </a:effectRef>
          <a:fontRef idx="minor">
            <a:schemeClr val="tx1"/>
          </a:fontRef>
        </p:style>
      </p:cxnSp>
      <p:pic>
        <p:nvPicPr>
          <p:cNvPr id="9" name="图片 8"/>
          <p:cNvPicPr>
            <a:picLocks noChangeAspect="1"/>
          </p:cNvPicPr>
          <p:nvPr>
            <p:custDataLst>
              <p:tags r:id="rId3"/>
            </p:custDataLst>
          </p:nvPr>
        </p:nvPicPr>
        <p:blipFill>
          <a:blip r:embed="rId11"/>
          <a:stretch>
            <a:fillRect/>
          </a:stretch>
        </p:blipFill>
        <p:spPr>
          <a:xfrm>
            <a:off x="3488055" y="4770755"/>
            <a:ext cx="1436370" cy="432435"/>
          </a:xfrm>
          <a:prstGeom prst="rect">
            <a:avLst/>
          </a:prstGeom>
        </p:spPr>
      </p:pic>
      <p:pic>
        <p:nvPicPr>
          <p:cNvPr id="11" name="图片 10"/>
          <p:cNvPicPr>
            <a:picLocks noChangeAspect="1"/>
          </p:cNvPicPr>
          <p:nvPr>
            <p:custDataLst>
              <p:tags r:id="rId4"/>
            </p:custDataLst>
          </p:nvPr>
        </p:nvPicPr>
        <p:blipFill>
          <a:blip r:embed="rId12"/>
          <a:srcRect r="865"/>
          <a:stretch>
            <a:fillRect/>
          </a:stretch>
        </p:blipFill>
        <p:spPr>
          <a:xfrm>
            <a:off x="766445" y="1704181"/>
            <a:ext cx="4368165" cy="2792095"/>
          </a:xfrm>
          <a:prstGeom prst="rect">
            <a:avLst/>
          </a:prstGeom>
        </p:spPr>
      </p:pic>
      <p:cxnSp>
        <p:nvCxnSpPr>
          <p:cNvPr id="12" name="直接箭头连接符 11"/>
          <p:cNvCxnSpPr/>
          <p:nvPr>
            <p:custDataLst>
              <p:tags r:id="rId5"/>
            </p:custDataLst>
          </p:nvPr>
        </p:nvCxnSpPr>
        <p:spPr>
          <a:xfrm>
            <a:off x="5479415" y="2550160"/>
            <a:ext cx="1256030" cy="652145"/>
          </a:xfrm>
          <a:prstGeom prst="straightConnector1">
            <a:avLst/>
          </a:prstGeom>
          <a:ln w="44450">
            <a:solidFill>
              <a:srgbClr val="7030A0"/>
            </a:solidFill>
            <a:tailEnd type="triangle" w="med" len="med"/>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custDataLst>
              <p:tags r:id="rId6"/>
            </p:custDataLst>
          </p:nvPr>
        </p:nvCxnSpPr>
        <p:spPr>
          <a:xfrm flipV="1">
            <a:off x="4952365" y="3422650"/>
            <a:ext cx="1399540" cy="1418590"/>
          </a:xfrm>
          <a:prstGeom prst="straightConnector1">
            <a:avLst/>
          </a:prstGeom>
          <a:ln w="44450">
            <a:solidFill>
              <a:srgbClr val="7030A0"/>
            </a:solidFill>
            <a:tailEnd type="triangle" w="med" len="med"/>
          </a:ln>
        </p:spPr>
        <p:style>
          <a:lnRef idx="3">
            <a:schemeClr val="accent1"/>
          </a:lnRef>
          <a:fillRef idx="0">
            <a:schemeClr val="accent1"/>
          </a:fillRef>
          <a:effectRef idx="2">
            <a:schemeClr val="accent1"/>
          </a:effectRef>
          <a:fontRef idx="minor">
            <a:schemeClr val="tx1"/>
          </a:fontRef>
        </p:style>
      </p:cxnSp>
      <p:sp>
        <p:nvSpPr>
          <p:cNvPr id="14" name="标题 5">
            <a:extLst>
              <a:ext uri="{FF2B5EF4-FFF2-40B4-BE49-F238E27FC236}">
                <a16:creationId xmlns:a16="http://schemas.microsoft.com/office/drawing/2014/main" id="{6642EE39-355D-1447-B62D-7BD1A6D8EA9E}"/>
              </a:ext>
            </a:extLst>
          </p:cNvPr>
          <p:cNvSpPr>
            <a:spLocks noGrp="1"/>
          </p:cNvSpPr>
          <p:nvPr>
            <p:ph type="title"/>
          </p:nvPr>
        </p:nvSpPr>
        <p:spPr>
          <a:xfrm>
            <a:off x="641032" y="320358"/>
            <a:ext cx="9368155" cy="970280"/>
          </a:xfrm>
        </p:spPr>
        <p:txBody>
          <a:bodyPr>
            <a:normAutofit/>
          </a:bodyPr>
          <a:lstStyle/>
          <a:p>
            <a:r>
              <a:rPr lang="en-US" altLang="zh-CN" sz="3200" dirty="0">
                <a:latin typeface="Calibri" panose="020F0502020204030204" pitchFamily="34" charset="0"/>
                <a:cs typeface="Calibri" panose="020F0502020204030204" pitchFamily="34" charset="0"/>
              </a:rPr>
              <a:t>Emergent abilities of LLM</a:t>
            </a:r>
            <a:r>
              <a:rPr lang="zh-CN" altLang="en-US" sz="3200" dirty="0">
                <a:latin typeface="Calibri" panose="020F0502020204030204" pitchFamily="34" charset="0"/>
                <a:cs typeface="Calibri" panose="020F0502020204030204" pitchFamily="34" charset="0"/>
              </a:rPr>
              <a:t> </a:t>
            </a:r>
            <a:r>
              <a:rPr lang="en-US" altLang="zh-CN" sz="3200" dirty="0">
                <a:latin typeface="+mn-lt"/>
                <a:cs typeface="Calibri" panose="020F0502020204030204" pitchFamily="34" charset="0"/>
              </a:rPr>
              <a:t>——</a:t>
            </a:r>
            <a:r>
              <a:rPr lang="zh-CN" altLang="en-US" sz="3200" b="1"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In-context learning</a:t>
            </a:r>
            <a:endParaRPr lang="en-US" altLang="zh-C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2271450"/>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5">
            <a:extLst>
              <a:ext uri="{FF2B5EF4-FFF2-40B4-BE49-F238E27FC236}">
                <a16:creationId xmlns:a16="http://schemas.microsoft.com/office/drawing/2014/main" id="{6642EE39-355D-1447-B62D-7BD1A6D8EA9E}"/>
              </a:ext>
            </a:extLst>
          </p:cNvPr>
          <p:cNvSpPr>
            <a:spLocks noGrp="1"/>
          </p:cNvSpPr>
          <p:nvPr>
            <p:ph type="title"/>
          </p:nvPr>
        </p:nvSpPr>
        <p:spPr>
          <a:xfrm>
            <a:off x="641032" y="320358"/>
            <a:ext cx="9368155" cy="970280"/>
          </a:xfrm>
        </p:spPr>
        <p:txBody>
          <a:bodyPr>
            <a:normAutofit/>
          </a:bodyPr>
          <a:lstStyle/>
          <a:p>
            <a:r>
              <a:rPr lang="en-US" altLang="zh-CN" sz="3200" dirty="0">
                <a:latin typeface="Calibri" panose="020F0502020204030204" pitchFamily="34" charset="0"/>
                <a:cs typeface="Calibri" panose="020F0502020204030204" pitchFamily="34" charset="0"/>
              </a:rPr>
              <a:t>Emergent abilities of LLM</a:t>
            </a:r>
            <a:r>
              <a:rPr lang="zh-CN" altLang="en-US" sz="3200" dirty="0">
                <a:latin typeface="Calibri" panose="020F0502020204030204" pitchFamily="34" charset="0"/>
                <a:cs typeface="Calibri" panose="020F0502020204030204" pitchFamily="34" charset="0"/>
              </a:rPr>
              <a:t> </a:t>
            </a:r>
            <a:r>
              <a:rPr lang="en-US" altLang="zh-CN" sz="3200" dirty="0">
                <a:latin typeface="+mn-lt"/>
                <a:cs typeface="Calibri" panose="020F0502020204030204" pitchFamily="34" charset="0"/>
              </a:rPr>
              <a:t>——</a:t>
            </a:r>
            <a:r>
              <a:rPr lang="zh-CN" altLang="en-US" sz="3200" dirty="0">
                <a:latin typeface="Calibri" panose="020F0502020204030204" pitchFamily="34" charset="0"/>
                <a:cs typeface="Calibri" panose="020F0502020204030204" pitchFamily="34" charset="0"/>
              </a:rPr>
              <a:t> </a:t>
            </a:r>
            <a:r>
              <a:rPr lang="en" altLang="zh-CN" sz="3200" dirty="0">
                <a:latin typeface="Calibri" panose="020F0502020204030204" pitchFamily="34" charset="0"/>
                <a:cs typeface="Calibri" panose="020F0502020204030204" pitchFamily="34" charset="0"/>
              </a:rPr>
              <a:t>Instruction following</a:t>
            </a:r>
            <a:endParaRPr lang="en-US" altLang="zh-CN" sz="3200"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7B13D885-5DCB-8B4D-ABFB-64DFA758B339}"/>
              </a:ext>
            </a:extLst>
          </p:cNvPr>
          <p:cNvSpPr txBox="1"/>
          <p:nvPr/>
        </p:nvSpPr>
        <p:spPr>
          <a:xfrm>
            <a:off x="870425" y="2402469"/>
            <a:ext cx="8909368" cy="1712072"/>
          </a:xfrm>
          <a:prstGeom prst="rect">
            <a:avLst/>
          </a:prstGeom>
          <a:noFill/>
        </p:spPr>
        <p:txBody>
          <a:bodyPr wrap="square">
            <a:spAutoFit/>
          </a:bodyPr>
          <a:lstStyle/>
          <a:p>
            <a:pPr>
              <a:lnSpc>
                <a:spcPct val="150000"/>
              </a:lnSpc>
            </a:pPr>
            <a:r>
              <a:rPr lang="zh-CN" altLang="en-US" b="0" i="0" dirty="0">
                <a:solidFill>
                  <a:srgbClr val="000000"/>
                </a:solidFill>
                <a:effectLst/>
                <a:latin typeface="system-ui"/>
              </a:rPr>
              <a:t>通过对 自然语言描述格式化 （即指令）的多任务混合数据集进行微调，</a:t>
            </a:r>
            <a:r>
              <a:rPr lang="en" altLang="zh-CN" b="0" i="0" dirty="0">
                <a:solidFill>
                  <a:srgbClr val="000000"/>
                </a:solidFill>
                <a:effectLst/>
                <a:latin typeface="system-ui"/>
              </a:rPr>
              <a:t>LLM </a:t>
            </a:r>
            <a:r>
              <a:rPr lang="zh-CN" altLang="en-US" b="0" i="0" dirty="0">
                <a:solidFill>
                  <a:srgbClr val="000000"/>
                </a:solidFill>
                <a:effectLst/>
                <a:latin typeface="system-ui"/>
              </a:rPr>
              <a:t>在以指令形式描述的 未见过（</a:t>
            </a:r>
            <a:r>
              <a:rPr lang="en-US" altLang="zh-CN" dirty="0">
                <a:solidFill>
                  <a:srgbClr val="000000"/>
                </a:solidFill>
                <a:latin typeface="system-ui"/>
              </a:rPr>
              <a:t>unseen</a:t>
            </a:r>
            <a:r>
              <a:rPr lang="zh-CN" altLang="en-US" dirty="0">
                <a:solidFill>
                  <a:srgbClr val="000000"/>
                </a:solidFill>
                <a:latin typeface="system-ui"/>
              </a:rPr>
              <a:t>）</a:t>
            </a:r>
            <a:r>
              <a:rPr lang="zh-CN" altLang="en-US" b="0" i="0" dirty="0">
                <a:solidFill>
                  <a:srgbClr val="000000"/>
                </a:solidFill>
                <a:effectLst/>
                <a:latin typeface="system-ui"/>
              </a:rPr>
              <a:t>的任务上表现良好 </a:t>
            </a:r>
            <a:r>
              <a:rPr lang="zh-CN" altLang="en-US" dirty="0">
                <a:solidFill>
                  <a:srgbClr val="000000"/>
                </a:solidFill>
                <a:latin typeface="system-ui"/>
              </a:rPr>
              <a:t>。</a:t>
            </a:r>
            <a:endParaRPr lang="en-US" altLang="zh-CN" dirty="0">
              <a:solidFill>
                <a:srgbClr val="000000"/>
              </a:solidFill>
              <a:latin typeface="system-ui"/>
            </a:endParaRPr>
          </a:p>
          <a:p>
            <a:pPr>
              <a:lnSpc>
                <a:spcPct val="150000"/>
              </a:lnSpc>
            </a:pPr>
            <a:r>
              <a:rPr lang="zh-CN" altLang="en-US" b="0" i="0" dirty="0">
                <a:solidFill>
                  <a:srgbClr val="000000"/>
                </a:solidFill>
                <a:effectLst/>
                <a:latin typeface="system-ui"/>
              </a:rPr>
              <a:t>有了这种能力，</a:t>
            </a:r>
            <a:r>
              <a:rPr lang="en" altLang="zh-CN" b="0" i="0" dirty="0">
                <a:solidFill>
                  <a:srgbClr val="000000"/>
                </a:solidFill>
                <a:effectLst/>
                <a:latin typeface="system-ui"/>
              </a:rPr>
              <a:t>LLM </a:t>
            </a:r>
            <a:r>
              <a:rPr lang="zh-CN" altLang="en-US" b="0" i="0" dirty="0">
                <a:solidFill>
                  <a:srgbClr val="000000"/>
                </a:solidFill>
                <a:effectLst/>
                <a:latin typeface="system-ui"/>
              </a:rPr>
              <a:t>能够在不使用显式示例的情况下</a:t>
            </a:r>
            <a:r>
              <a:rPr lang="zh-CN" altLang="en-US" b="1" i="0" dirty="0">
                <a:solidFill>
                  <a:srgbClr val="000000"/>
                </a:solidFill>
                <a:effectLst/>
                <a:latin typeface="system-ui"/>
              </a:rPr>
              <a:t>通过理解任务指令来执行新任务</a:t>
            </a:r>
            <a:r>
              <a:rPr lang="zh-CN" altLang="en-US" b="0" i="0" dirty="0">
                <a:solidFill>
                  <a:srgbClr val="000000"/>
                </a:solidFill>
                <a:effectLst/>
                <a:latin typeface="system-ui"/>
              </a:rPr>
              <a:t>，泛化能力大大提高。</a:t>
            </a:r>
            <a:endParaRPr lang="zh-CN" altLang="en-US" dirty="0"/>
          </a:p>
        </p:txBody>
      </p:sp>
    </p:spTree>
    <p:extLst>
      <p:ext uri="{BB962C8B-B14F-4D97-AF65-F5344CB8AC3E}">
        <p14:creationId xmlns:p14="http://schemas.microsoft.com/office/powerpoint/2010/main" val="348699271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6"/>
          <a:stretch>
            <a:fillRect/>
          </a:stretch>
        </p:blipFill>
        <p:spPr>
          <a:xfrm>
            <a:off x="1122890" y="1222903"/>
            <a:ext cx="9505315" cy="4667885"/>
          </a:xfrm>
          <a:prstGeom prst="rect">
            <a:avLst/>
          </a:prstGeom>
        </p:spPr>
      </p:pic>
      <p:sp>
        <p:nvSpPr>
          <p:cNvPr id="15" name="标题 14"/>
          <p:cNvSpPr>
            <a:spLocks noGrp="1"/>
          </p:cNvSpPr>
          <p:nvPr>
            <p:custDataLst>
              <p:tags r:id="rId2"/>
            </p:custDataLst>
          </p:nvPr>
        </p:nvSpPr>
        <p:spPr>
          <a:xfrm>
            <a:off x="508000" y="323108"/>
            <a:ext cx="9793605" cy="899795"/>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Calibri" panose="020F0502020204030204" pitchFamily="34" charset="0"/>
                <a:cs typeface="Calibri" panose="020F0502020204030204" pitchFamily="34" charset="0"/>
              </a:rPr>
              <a:t>Emergent abilities of LLM</a:t>
            </a:r>
            <a:r>
              <a:rPr lang="en-US" altLang="zh-CN" sz="3200" dirty="0">
                <a:latin typeface="+mn-lt"/>
                <a:cs typeface="Calibri" panose="020F0502020204030204" pitchFamily="34" charset="0"/>
              </a:rPr>
              <a:t>——</a:t>
            </a:r>
            <a:r>
              <a:rPr lang="zh-CN" altLang="en-US" sz="3200" dirty="0">
                <a:latin typeface="+mn-lt"/>
                <a:cs typeface="Calibri" panose="020F0502020204030204" pitchFamily="34" charset="0"/>
              </a:rPr>
              <a:t> </a:t>
            </a:r>
            <a:r>
              <a:rPr lang="en-US" altLang="zh-CN" sz="3200" i="1" dirty="0">
                <a:latin typeface="Calibri" panose="020F0502020204030204" pitchFamily="34" charset="0"/>
                <a:cs typeface="Calibri" panose="020F0502020204030204" pitchFamily="34" charset="0"/>
                <a:sym typeface="+mn-ea"/>
              </a:rPr>
              <a:t>Chain-of-thought (</a:t>
            </a:r>
            <a:r>
              <a:rPr lang="en-US" altLang="zh-CN" sz="3200" i="1" dirty="0" err="1">
                <a:latin typeface="Calibri" panose="020F0502020204030204" pitchFamily="34" charset="0"/>
                <a:cs typeface="Calibri" panose="020F0502020204030204" pitchFamily="34" charset="0"/>
                <a:sym typeface="+mn-ea"/>
              </a:rPr>
              <a:t>CoT</a:t>
            </a:r>
            <a:r>
              <a:rPr lang="en-US" altLang="zh-CN" sz="3200" i="1" dirty="0">
                <a:latin typeface="Calibri" panose="020F0502020204030204" pitchFamily="34" charset="0"/>
                <a:cs typeface="Calibri" panose="020F0502020204030204" pitchFamily="34" charset="0"/>
                <a:sym typeface="+mn-ea"/>
              </a:rPr>
              <a:t>)</a:t>
            </a:r>
            <a:endParaRPr lang="en-US" altLang="zh-CN" sz="3200" dirty="0">
              <a:latin typeface="Calibri" panose="020F0502020204030204" pitchFamily="34" charset="0"/>
              <a:cs typeface="Calibri" panose="020F0502020204030204" pitchFamily="34" charset="0"/>
            </a:endParaRPr>
          </a:p>
        </p:txBody>
      </p:sp>
      <p:sp>
        <p:nvSpPr>
          <p:cNvPr id="13" name="文本框 12"/>
          <p:cNvSpPr txBox="1"/>
          <p:nvPr>
            <p:custDataLst>
              <p:tags r:id="rId3"/>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sz="1600" i="1">
                <a:hlinkClick r:id="rId7" action="ppaction://hlinkfile"/>
              </a:rPr>
              <a:t>2022Arxiv-</a:t>
            </a:r>
            <a:r>
              <a:rPr sz="1600" i="1">
                <a:hlinkClick r:id="rId7" action="ppaction://hlinkfile"/>
              </a:rPr>
              <a:t>Chain-of-Thought Prompting Elicits Reasoning in Large Language Models</a:t>
            </a:r>
            <a:endParaRPr sz="1600" i="1"/>
          </a:p>
        </p:txBody>
      </p:sp>
    </p:spTree>
    <p:extLst>
      <p:ext uri="{BB962C8B-B14F-4D97-AF65-F5344CB8AC3E}">
        <p14:creationId xmlns:p14="http://schemas.microsoft.com/office/powerpoint/2010/main" val="339493115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6"/>
          <a:stretch>
            <a:fillRect/>
          </a:stretch>
        </p:blipFill>
        <p:spPr>
          <a:xfrm>
            <a:off x="1534160" y="4737735"/>
            <a:ext cx="3723640" cy="1049020"/>
          </a:xfrm>
          <a:prstGeom prst="rect">
            <a:avLst/>
          </a:prstGeom>
        </p:spPr>
      </p:pic>
      <p:pic>
        <p:nvPicPr>
          <p:cNvPr id="8" name="图片 7"/>
          <p:cNvPicPr>
            <a:picLocks noChangeAspect="1"/>
          </p:cNvPicPr>
          <p:nvPr>
            <p:custDataLst>
              <p:tags r:id="rId2"/>
            </p:custDataLst>
          </p:nvPr>
        </p:nvPicPr>
        <p:blipFill>
          <a:blip r:embed="rId7"/>
          <a:stretch>
            <a:fillRect/>
          </a:stretch>
        </p:blipFill>
        <p:spPr>
          <a:xfrm>
            <a:off x="344170" y="1430020"/>
            <a:ext cx="6104255" cy="2991485"/>
          </a:xfrm>
          <a:prstGeom prst="rect">
            <a:avLst/>
          </a:prstGeom>
        </p:spPr>
      </p:pic>
      <p:sp>
        <p:nvSpPr>
          <p:cNvPr id="9" name="文本框 8"/>
          <p:cNvSpPr txBox="1"/>
          <p:nvPr/>
        </p:nvSpPr>
        <p:spPr>
          <a:xfrm>
            <a:off x="6478270" y="2686685"/>
            <a:ext cx="5341620" cy="830997"/>
          </a:xfrm>
          <a:prstGeom prst="rect">
            <a:avLst/>
          </a:prstGeom>
          <a:noFill/>
        </p:spPr>
        <p:txBody>
          <a:bodyPr wrap="square" rtlCol="0" anchor="t">
            <a:spAutoFit/>
          </a:bodyPr>
          <a:lstStyle/>
          <a:p>
            <a:r>
              <a:rPr lang="zh-CN" altLang="en-US" sz="2400" i="1" dirty="0"/>
              <a:t>Chain-of-thought prompting is an emergent property of model scale</a:t>
            </a:r>
            <a:r>
              <a:rPr lang="en-US" altLang="zh-CN" sz="2400" i="1" dirty="0"/>
              <a:t> !</a:t>
            </a:r>
          </a:p>
        </p:txBody>
      </p:sp>
      <p:sp>
        <p:nvSpPr>
          <p:cNvPr id="6" name="标题 14">
            <a:extLst>
              <a:ext uri="{FF2B5EF4-FFF2-40B4-BE49-F238E27FC236}">
                <a16:creationId xmlns:a16="http://schemas.microsoft.com/office/drawing/2014/main" id="{3A61422A-FE70-EF45-BF56-8F1F0B05A714}"/>
              </a:ext>
            </a:extLst>
          </p:cNvPr>
          <p:cNvSpPr>
            <a:spLocks noGrp="1"/>
          </p:cNvSpPr>
          <p:nvPr>
            <p:custDataLst>
              <p:tags r:id="rId3"/>
            </p:custDataLst>
          </p:nvPr>
        </p:nvSpPr>
        <p:spPr>
          <a:xfrm>
            <a:off x="508000" y="323108"/>
            <a:ext cx="9793605" cy="899795"/>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Calibri" panose="020F0502020204030204" pitchFamily="34" charset="0"/>
                <a:cs typeface="Calibri" panose="020F0502020204030204" pitchFamily="34" charset="0"/>
              </a:rPr>
              <a:t>Emergent abilities of LLM</a:t>
            </a:r>
            <a:r>
              <a:rPr lang="en-US" altLang="zh-CN" sz="3200" dirty="0">
                <a:latin typeface="+mn-lt"/>
                <a:cs typeface="Calibri" panose="020F0502020204030204" pitchFamily="34" charset="0"/>
              </a:rPr>
              <a:t>——</a:t>
            </a:r>
            <a:r>
              <a:rPr lang="zh-CN" altLang="en-US" sz="3200" dirty="0">
                <a:latin typeface="+mn-lt"/>
                <a:cs typeface="Calibri" panose="020F0502020204030204" pitchFamily="34" charset="0"/>
              </a:rPr>
              <a:t> </a:t>
            </a:r>
            <a:r>
              <a:rPr lang="en-US" altLang="zh-CN" sz="3200" i="1" dirty="0">
                <a:latin typeface="Calibri" panose="020F0502020204030204" pitchFamily="34" charset="0"/>
                <a:cs typeface="Calibri" panose="020F0502020204030204" pitchFamily="34" charset="0"/>
                <a:sym typeface="+mn-ea"/>
              </a:rPr>
              <a:t>Chain-of-thought (</a:t>
            </a:r>
            <a:r>
              <a:rPr lang="en-US" altLang="zh-CN" sz="3200" i="1" dirty="0" err="1">
                <a:latin typeface="Calibri" panose="020F0502020204030204" pitchFamily="34" charset="0"/>
                <a:cs typeface="Calibri" panose="020F0502020204030204" pitchFamily="34" charset="0"/>
                <a:sym typeface="+mn-ea"/>
              </a:rPr>
              <a:t>CoT</a:t>
            </a:r>
            <a:r>
              <a:rPr lang="en-US" altLang="zh-CN" sz="3200" i="1" dirty="0">
                <a:latin typeface="Calibri" panose="020F0502020204030204" pitchFamily="34" charset="0"/>
                <a:cs typeface="Calibri" panose="020F0502020204030204" pitchFamily="34" charset="0"/>
                <a:sym typeface="+mn-ea"/>
              </a:rPr>
              <a:t>)</a:t>
            </a:r>
            <a:endParaRPr lang="en-US" altLang="zh-C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396066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73617" y="1417495"/>
            <a:ext cx="10226675" cy="769441"/>
          </a:xfrm>
          <a:prstGeom prst="rect">
            <a:avLst/>
          </a:prstGeom>
          <a:noFill/>
        </p:spPr>
        <p:txBody>
          <a:bodyPr wrap="square" rtlCol="0" anchor="t">
            <a:spAutoFit/>
          </a:bodyPr>
          <a:lstStyle/>
          <a:p>
            <a:r>
              <a:rPr lang="en-US" altLang="zh-CN" sz="2400" dirty="0"/>
              <a:t>More</a:t>
            </a:r>
            <a:r>
              <a:rPr lang="zh-CN" altLang="en-US" sz="2400" dirty="0"/>
              <a:t> </a:t>
            </a:r>
            <a:r>
              <a:rPr lang="en-US" altLang="zh-CN" sz="2400" dirty="0"/>
              <a:t>interesting</a:t>
            </a:r>
            <a:r>
              <a:rPr lang="zh-CN" altLang="en-US" sz="2400" dirty="0"/>
              <a:t>：</a:t>
            </a:r>
            <a:endParaRPr lang="en-US" altLang="zh-CN" sz="2400" dirty="0"/>
          </a:p>
          <a:p>
            <a:r>
              <a:rPr lang="en-US" altLang="zh-CN" sz="2000" dirty="0"/>
              <a:t>Zero-shot </a:t>
            </a:r>
            <a:r>
              <a:rPr lang="en-US" altLang="zh-CN" sz="2000" dirty="0" err="1"/>
              <a:t>CoT</a:t>
            </a:r>
            <a:r>
              <a:rPr lang="en-US" sz="2000" i="1" dirty="0"/>
              <a:t>: </a:t>
            </a:r>
            <a:r>
              <a:rPr lang="en-US" sz="2000" b="1" i="1" dirty="0"/>
              <a:t>Let</a:t>
            </a:r>
            <a:r>
              <a:rPr lang="en-US" altLang="zh-CN" sz="2000" b="1" i="1" dirty="0"/>
              <a:t>’</a:t>
            </a:r>
            <a:r>
              <a:rPr lang="en-US" sz="2000" b="1" i="1" dirty="0"/>
              <a:t>s think step by step.</a:t>
            </a:r>
          </a:p>
        </p:txBody>
      </p:sp>
      <p:pic>
        <p:nvPicPr>
          <p:cNvPr id="2" name="图片 1"/>
          <p:cNvPicPr>
            <a:picLocks noChangeAspect="1"/>
          </p:cNvPicPr>
          <p:nvPr>
            <p:custDataLst>
              <p:tags r:id="rId1"/>
            </p:custDataLst>
          </p:nvPr>
        </p:nvPicPr>
        <p:blipFill>
          <a:blip r:embed="rId6"/>
          <a:stretch>
            <a:fillRect/>
          </a:stretch>
        </p:blipFill>
        <p:spPr>
          <a:xfrm>
            <a:off x="1928284" y="2248492"/>
            <a:ext cx="7639050" cy="3934229"/>
          </a:xfrm>
          <a:prstGeom prst="rect">
            <a:avLst/>
          </a:prstGeom>
        </p:spPr>
      </p:pic>
      <p:sp>
        <p:nvSpPr>
          <p:cNvPr id="13" name="文本框 12"/>
          <p:cNvSpPr txBox="1"/>
          <p:nvPr>
            <p:custDataLst>
              <p:tags r:id="rId2"/>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sz="1600" i="1">
                <a:hlinkClick r:id="rId7" action="ppaction://hlinkfile"/>
              </a:rPr>
              <a:t>2022NeurIPS-</a:t>
            </a:r>
            <a:r>
              <a:rPr sz="1600" i="1">
                <a:hlinkClick r:id="rId7" action="ppaction://hlinkfile"/>
              </a:rPr>
              <a:t>Large Language Models are Zero-Shot Reasoners</a:t>
            </a:r>
            <a:endParaRPr sz="1600" i="1"/>
          </a:p>
        </p:txBody>
      </p:sp>
      <p:sp>
        <p:nvSpPr>
          <p:cNvPr id="6" name="标题 14">
            <a:extLst>
              <a:ext uri="{FF2B5EF4-FFF2-40B4-BE49-F238E27FC236}">
                <a16:creationId xmlns:a16="http://schemas.microsoft.com/office/drawing/2014/main" id="{9035C823-B06F-BC49-895D-1FB4CB6D0335}"/>
              </a:ext>
            </a:extLst>
          </p:cNvPr>
          <p:cNvSpPr>
            <a:spLocks noGrp="1"/>
          </p:cNvSpPr>
          <p:nvPr>
            <p:custDataLst>
              <p:tags r:id="rId3"/>
            </p:custDataLst>
          </p:nvPr>
        </p:nvSpPr>
        <p:spPr>
          <a:xfrm>
            <a:off x="508000" y="323108"/>
            <a:ext cx="9793605" cy="899795"/>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Calibri" panose="020F0502020204030204" pitchFamily="34" charset="0"/>
                <a:cs typeface="Calibri" panose="020F0502020204030204" pitchFamily="34" charset="0"/>
              </a:rPr>
              <a:t>Emergent abilities of LLM</a:t>
            </a:r>
            <a:r>
              <a:rPr lang="en-US" altLang="zh-CN" sz="3200" dirty="0">
                <a:latin typeface="+mn-lt"/>
                <a:cs typeface="Calibri" panose="020F0502020204030204" pitchFamily="34" charset="0"/>
              </a:rPr>
              <a:t>——</a:t>
            </a:r>
            <a:r>
              <a:rPr lang="zh-CN" altLang="en-US" sz="3200" dirty="0">
                <a:latin typeface="+mn-lt"/>
                <a:cs typeface="Calibri" panose="020F0502020204030204" pitchFamily="34" charset="0"/>
              </a:rPr>
              <a:t> </a:t>
            </a:r>
            <a:r>
              <a:rPr lang="en-US" altLang="zh-CN" sz="3200" i="1" dirty="0">
                <a:latin typeface="Calibri" panose="020F0502020204030204" pitchFamily="34" charset="0"/>
                <a:cs typeface="Calibri" panose="020F0502020204030204" pitchFamily="34" charset="0"/>
                <a:sym typeface="+mn-ea"/>
              </a:rPr>
              <a:t>Chain-of-thought (</a:t>
            </a:r>
            <a:r>
              <a:rPr lang="en-US" altLang="zh-CN" sz="3200" i="1" dirty="0" err="1">
                <a:latin typeface="Calibri" panose="020F0502020204030204" pitchFamily="34" charset="0"/>
                <a:cs typeface="Calibri" panose="020F0502020204030204" pitchFamily="34" charset="0"/>
                <a:sym typeface="+mn-ea"/>
              </a:rPr>
              <a:t>CoT</a:t>
            </a:r>
            <a:r>
              <a:rPr lang="en-US" altLang="zh-CN" sz="3200" i="1" dirty="0">
                <a:latin typeface="Calibri" panose="020F0502020204030204" pitchFamily="34" charset="0"/>
                <a:cs typeface="Calibri" panose="020F0502020204030204" pitchFamily="34" charset="0"/>
                <a:sym typeface="+mn-ea"/>
              </a:rPr>
              <a:t>)</a:t>
            </a:r>
            <a:endParaRPr lang="en-US" altLang="zh-C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4693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custDataLst>
              <p:tags r:id="rId1"/>
            </p:custDataLst>
          </p:nvPr>
        </p:nvSpPr>
        <p:spPr>
          <a:xfrm>
            <a:off x="625642" y="298450"/>
            <a:ext cx="9793605" cy="89979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3200" b="0" i="0" dirty="0">
                <a:effectLst/>
                <a:latin typeface="Calibri" panose="020F0502020204030204" pitchFamily="34" charset="0"/>
                <a:cs typeface="Calibri" panose="020F0502020204030204" pitchFamily="34" charset="0"/>
              </a:rPr>
              <a:t>Utilization</a:t>
            </a:r>
            <a:endParaRPr lang="en-US" altLang="zh-CN" sz="3200"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449DDFDA-B6B0-E64C-8DC9-1C4816B57DA5}"/>
              </a:ext>
            </a:extLst>
          </p:cNvPr>
          <p:cNvSpPr txBox="1"/>
          <p:nvPr/>
        </p:nvSpPr>
        <p:spPr>
          <a:xfrm>
            <a:off x="757989" y="1351667"/>
            <a:ext cx="10479506" cy="1296573"/>
          </a:xfrm>
          <a:prstGeom prst="rect">
            <a:avLst/>
          </a:prstGeom>
          <a:noFill/>
        </p:spPr>
        <p:txBody>
          <a:bodyPr wrap="square">
            <a:spAutoFit/>
          </a:bodyPr>
          <a:lstStyle/>
          <a:p>
            <a:pPr>
              <a:lnSpc>
                <a:spcPct val="150000"/>
              </a:lnSpc>
            </a:pPr>
            <a:r>
              <a:rPr lang="zh-CN" altLang="en-US" b="0" i="0" dirty="0">
                <a:solidFill>
                  <a:srgbClr val="414141"/>
                </a:solidFill>
                <a:effectLst/>
              </a:rPr>
              <a:t>在预训练 </a:t>
            </a:r>
            <a:r>
              <a:rPr lang="en-US" altLang="zh-CN" b="0" i="0" dirty="0">
                <a:solidFill>
                  <a:srgbClr val="414141"/>
                </a:solidFill>
                <a:effectLst/>
              </a:rPr>
              <a:t>+</a:t>
            </a:r>
            <a:r>
              <a:rPr lang="zh-CN" altLang="en-US" b="0" i="0" dirty="0">
                <a:solidFill>
                  <a:srgbClr val="414141"/>
                </a:solidFill>
                <a:effectLst/>
              </a:rPr>
              <a:t> 适应性调整之后，使用 </a:t>
            </a:r>
            <a:r>
              <a:rPr lang="en" altLang="zh-CN" b="0" i="0" dirty="0">
                <a:solidFill>
                  <a:srgbClr val="414141"/>
                </a:solidFill>
                <a:effectLst/>
              </a:rPr>
              <a:t>LLMs </a:t>
            </a:r>
            <a:r>
              <a:rPr lang="zh-CN" altLang="en-US" b="0" i="0" dirty="0">
                <a:solidFill>
                  <a:srgbClr val="414141"/>
                </a:solidFill>
                <a:effectLst/>
              </a:rPr>
              <a:t>的一个主要方法是为解决各种任务</a:t>
            </a:r>
            <a:r>
              <a:rPr lang="zh-CN" altLang="en-US" b="1" i="0" dirty="0">
                <a:solidFill>
                  <a:srgbClr val="414141"/>
                </a:solidFill>
                <a:effectLst/>
              </a:rPr>
              <a:t>设计合适的 </a:t>
            </a:r>
            <a:r>
              <a:rPr lang="en" altLang="zh-CN" b="1" i="0" dirty="0">
                <a:solidFill>
                  <a:srgbClr val="414141"/>
                </a:solidFill>
                <a:effectLst/>
              </a:rPr>
              <a:t>prompt </a:t>
            </a:r>
            <a:r>
              <a:rPr lang="zh-CN" altLang="en-US" b="0" i="0" dirty="0">
                <a:solidFill>
                  <a:srgbClr val="414141"/>
                </a:solidFill>
                <a:effectLst/>
              </a:rPr>
              <a:t>。</a:t>
            </a:r>
            <a:endParaRPr lang="en-US" altLang="zh-CN" b="0" i="0" dirty="0">
              <a:solidFill>
                <a:srgbClr val="414141"/>
              </a:solidFill>
              <a:effectLst/>
            </a:endParaRPr>
          </a:p>
          <a:p>
            <a:pPr marL="285750" indent="-285750">
              <a:lnSpc>
                <a:spcPct val="150000"/>
              </a:lnSpc>
              <a:buFont typeface="Arial" panose="020B0604020202020204" pitchFamily="34" charset="0"/>
              <a:buChar char="•"/>
            </a:pPr>
            <a:r>
              <a:rPr lang="zh-CN" altLang="en-US" b="0" i="0" dirty="0">
                <a:solidFill>
                  <a:srgbClr val="414141"/>
                </a:solidFill>
                <a:effectLst/>
              </a:rPr>
              <a:t>上下文学习（</a:t>
            </a:r>
            <a:r>
              <a:rPr lang="en" altLang="zh-CN" b="0" i="0" dirty="0">
                <a:solidFill>
                  <a:srgbClr val="414141"/>
                </a:solidFill>
                <a:effectLst/>
              </a:rPr>
              <a:t>in-context learning</a:t>
            </a:r>
            <a:r>
              <a:rPr lang="zh-CN" altLang="en-US" b="0" i="0" dirty="0">
                <a:solidFill>
                  <a:srgbClr val="414141"/>
                </a:solidFill>
                <a:effectLst/>
              </a:rPr>
              <a:t>，</a:t>
            </a:r>
            <a:r>
              <a:rPr lang="en-US" altLang="zh-CN" b="0" i="0" dirty="0">
                <a:solidFill>
                  <a:srgbClr val="414141"/>
                </a:solidFill>
                <a:effectLst/>
              </a:rPr>
              <a:t>ICL</a:t>
            </a:r>
            <a:r>
              <a:rPr lang="zh-CN" altLang="en" b="0" i="0" dirty="0">
                <a:solidFill>
                  <a:srgbClr val="414141"/>
                </a:solidFill>
                <a:effectLst/>
              </a:rPr>
              <a:t>）</a:t>
            </a:r>
            <a:r>
              <a:rPr lang="zh-CN" altLang="en-US" dirty="0">
                <a:solidFill>
                  <a:srgbClr val="414141"/>
                </a:solidFill>
              </a:rPr>
              <a:t>：</a:t>
            </a:r>
            <a:r>
              <a:rPr lang="zh-CN" altLang="en-US" b="0" i="0" dirty="0">
                <a:solidFill>
                  <a:srgbClr val="414141"/>
                </a:solidFill>
                <a:effectLst/>
              </a:rPr>
              <a:t>以自然语言文本的形式制定了任务描述或演示。</a:t>
            </a:r>
            <a:endParaRPr lang="en-US" altLang="zh-CN" dirty="0">
              <a:solidFill>
                <a:srgbClr val="414141"/>
              </a:solidFill>
            </a:endParaRPr>
          </a:p>
          <a:p>
            <a:pPr marL="285750" indent="-285750">
              <a:lnSpc>
                <a:spcPct val="150000"/>
              </a:lnSpc>
              <a:buFont typeface="Arial" panose="020B0604020202020204" pitchFamily="34" charset="0"/>
              <a:buChar char="•"/>
            </a:pPr>
            <a:r>
              <a:rPr lang="zh-CN" altLang="en-US" b="0" i="0" dirty="0">
                <a:solidFill>
                  <a:srgbClr val="414141"/>
                </a:solidFill>
                <a:effectLst/>
              </a:rPr>
              <a:t>思维链（</a:t>
            </a:r>
            <a:r>
              <a:rPr lang="en-US" altLang="zh-CN" b="0" i="0" dirty="0">
                <a:solidFill>
                  <a:srgbClr val="414141"/>
                </a:solidFill>
                <a:effectLst/>
              </a:rPr>
              <a:t>chain</a:t>
            </a:r>
            <a:r>
              <a:rPr lang="zh-CN" altLang="en-US" b="0" i="0" dirty="0">
                <a:solidFill>
                  <a:srgbClr val="414141"/>
                </a:solidFill>
                <a:effectLst/>
              </a:rPr>
              <a:t> </a:t>
            </a:r>
            <a:r>
              <a:rPr lang="en-US" altLang="zh-CN" b="0" i="0" dirty="0">
                <a:solidFill>
                  <a:srgbClr val="414141"/>
                </a:solidFill>
                <a:effectLst/>
              </a:rPr>
              <a:t>of</a:t>
            </a:r>
            <a:r>
              <a:rPr lang="zh-CN" altLang="en-US" b="0" i="0" dirty="0">
                <a:solidFill>
                  <a:srgbClr val="414141"/>
                </a:solidFill>
                <a:effectLst/>
              </a:rPr>
              <a:t> </a:t>
            </a:r>
            <a:r>
              <a:rPr lang="en-US" altLang="zh-CN" b="0" i="0" dirty="0">
                <a:solidFill>
                  <a:srgbClr val="414141"/>
                </a:solidFill>
                <a:effectLst/>
              </a:rPr>
              <a:t>thought</a:t>
            </a:r>
            <a:r>
              <a:rPr lang="zh-CN" altLang="en-US" b="0" i="0" dirty="0">
                <a:solidFill>
                  <a:srgbClr val="414141"/>
                </a:solidFill>
                <a:effectLst/>
              </a:rPr>
              <a:t>，</a:t>
            </a:r>
            <a:r>
              <a:rPr lang="en-US" altLang="zh-CN" b="0" i="0" dirty="0" err="1">
                <a:solidFill>
                  <a:srgbClr val="414141"/>
                </a:solidFill>
                <a:effectLst/>
              </a:rPr>
              <a:t>CoT</a:t>
            </a:r>
            <a:r>
              <a:rPr lang="zh-CN" altLang="en-US" b="0" i="0" dirty="0">
                <a:solidFill>
                  <a:srgbClr val="414141"/>
                </a:solidFill>
                <a:effectLst/>
              </a:rPr>
              <a:t>）：通过将一系列中间推理步骤纳入 </a:t>
            </a:r>
            <a:r>
              <a:rPr lang="en" altLang="zh-CN" b="0" i="0" dirty="0">
                <a:solidFill>
                  <a:srgbClr val="414141"/>
                </a:solidFill>
                <a:effectLst/>
              </a:rPr>
              <a:t>prompt </a:t>
            </a:r>
            <a:r>
              <a:rPr lang="zh-CN" altLang="en-US" b="0" i="0" dirty="0">
                <a:solidFill>
                  <a:srgbClr val="414141"/>
                </a:solidFill>
                <a:effectLst/>
              </a:rPr>
              <a:t>中来加强上下文学习。</a:t>
            </a:r>
            <a:endParaRPr lang="zh-CN" altLang="en-US" dirty="0"/>
          </a:p>
        </p:txBody>
      </p:sp>
      <p:pic>
        <p:nvPicPr>
          <p:cNvPr id="4" name="图片 3">
            <a:extLst>
              <a:ext uri="{FF2B5EF4-FFF2-40B4-BE49-F238E27FC236}">
                <a16:creationId xmlns:a16="http://schemas.microsoft.com/office/drawing/2014/main" id="{44239AC0-8E42-B04F-90CE-C57AD9F20E96}"/>
              </a:ext>
            </a:extLst>
          </p:cNvPr>
          <p:cNvPicPr>
            <a:picLocks noChangeAspect="1"/>
          </p:cNvPicPr>
          <p:nvPr/>
        </p:nvPicPr>
        <p:blipFill>
          <a:blip r:embed="rId4"/>
          <a:stretch>
            <a:fillRect/>
          </a:stretch>
        </p:blipFill>
        <p:spPr>
          <a:xfrm>
            <a:off x="938463" y="2801662"/>
            <a:ext cx="9793605" cy="3944182"/>
          </a:xfrm>
          <a:prstGeom prst="rect">
            <a:avLst/>
          </a:prstGeom>
        </p:spPr>
      </p:pic>
    </p:spTree>
    <p:extLst>
      <p:ext uri="{BB962C8B-B14F-4D97-AF65-F5344CB8AC3E}">
        <p14:creationId xmlns:p14="http://schemas.microsoft.com/office/powerpoint/2010/main" val="1870587557"/>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4</a:t>
            </a:r>
            <a:r>
              <a:rPr lang="en-US" altLang="zh-CN" sz="3600" dirty="0">
                <a:solidFill>
                  <a:schemeClr val="bg1">
                    <a:lumMod val="75000"/>
                  </a:schemeClr>
                </a:solidFill>
                <a:latin typeface="Calibri" panose="020F0502020204030204" pitchFamily="34" charset="0"/>
                <a:cs typeface="Calibri" panose="020F0502020204030204" pitchFamily="34" charset="0"/>
              </a:rPr>
              <a:t>. </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The </a:t>
            </a:r>
            <a:r>
              <a:rPr lang="zh-CN" altLang="en-US" sz="3200" dirty="0">
                <a:solidFill>
                  <a:schemeClr val="bg1">
                    <a:lumMod val="75000"/>
                  </a:schemeClr>
                </a:solidFill>
                <a:latin typeface="Calibri" panose="020F0502020204030204" pitchFamily="34" charset="0"/>
                <a:cs typeface="Calibri" panose="020F0502020204030204" pitchFamily="34" charset="0"/>
                <a:sym typeface="+mn-ea"/>
              </a:rPr>
              <a:t>evolutionary tree</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 of </a:t>
            </a:r>
            <a:r>
              <a:rPr lang="en-US" altLang="zh-CN" sz="3200" dirty="0" err="1">
                <a:solidFill>
                  <a:schemeClr val="bg1">
                    <a:lumMod val="75000"/>
                  </a:schemeClr>
                </a:solidFill>
                <a:latin typeface="Calibri" panose="020F0502020204030204" pitchFamily="34" charset="0"/>
                <a:cs typeface="Calibri" panose="020F0502020204030204" pitchFamily="34" charset="0"/>
                <a:sym typeface="+mn-ea"/>
              </a:rPr>
              <a:t>ChatGPT</a:t>
            </a:r>
            <a:endParaRPr lang="en-US" altLang="zh-CN" sz="24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extLst>
      <p:ext uri="{BB962C8B-B14F-4D97-AF65-F5344CB8AC3E}">
        <p14:creationId xmlns:p14="http://schemas.microsoft.com/office/powerpoint/2010/main" val="364361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solidFill>
                  <a:schemeClr val="bg1">
                    <a:lumMod val="75000"/>
                  </a:schemeClr>
                </a:solidFill>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latin typeface="Calibri" panose="020F0502020204030204" pitchFamily="34" charset="0"/>
                <a:cs typeface="Calibri" panose="020F0502020204030204" pitchFamily="34" charset="0"/>
              </a:rPr>
              <a:t>4</a:t>
            </a:r>
            <a:r>
              <a:rPr lang="en-US" altLang="zh-CN" sz="3600" dirty="0">
                <a:latin typeface="Calibri" panose="020F0502020204030204" pitchFamily="34" charset="0"/>
                <a:cs typeface="Calibri" panose="020F0502020204030204" pitchFamily="34" charset="0"/>
              </a:rPr>
              <a:t>. </a:t>
            </a:r>
            <a:r>
              <a:rPr lang="en-US" altLang="zh-CN" sz="3200" dirty="0">
                <a:latin typeface="Calibri" panose="020F0502020204030204" pitchFamily="34" charset="0"/>
                <a:cs typeface="Calibri" panose="020F0502020204030204" pitchFamily="34" charset="0"/>
                <a:sym typeface="+mn-ea"/>
              </a:rPr>
              <a:t>The </a:t>
            </a:r>
            <a:r>
              <a:rPr lang="zh-CN" altLang="en-US" sz="3200" dirty="0">
                <a:latin typeface="Calibri" panose="020F0502020204030204" pitchFamily="34" charset="0"/>
                <a:cs typeface="Calibri" panose="020F0502020204030204" pitchFamily="34" charset="0"/>
                <a:sym typeface="+mn-ea"/>
              </a:rPr>
              <a:t>evolutionary tree</a:t>
            </a:r>
            <a:r>
              <a:rPr lang="en-US" altLang="zh-CN" sz="3200" dirty="0">
                <a:latin typeface="Calibri" panose="020F0502020204030204" pitchFamily="34" charset="0"/>
                <a:cs typeface="Calibri" panose="020F0502020204030204" pitchFamily="34" charset="0"/>
                <a:sym typeface="+mn-ea"/>
              </a:rPr>
              <a:t> of </a:t>
            </a:r>
            <a:r>
              <a:rPr lang="en-US" altLang="zh-CN" sz="3200" dirty="0" err="1">
                <a:latin typeface="Calibri" panose="020F0502020204030204" pitchFamily="34" charset="0"/>
                <a:cs typeface="Calibri" panose="020F0502020204030204" pitchFamily="34" charset="0"/>
                <a:sym typeface="+mn-ea"/>
              </a:rPr>
              <a:t>ChatGPT</a:t>
            </a:r>
            <a:endParaRPr lang="en-US" altLang="zh-CN" sz="2400" dirty="0">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extLst>
      <p:ext uri="{BB962C8B-B14F-4D97-AF65-F5344CB8AC3E}">
        <p14:creationId xmlns:p14="http://schemas.microsoft.com/office/powerpoint/2010/main" val="74446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1895173" y="1270568"/>
            <a:ext cx="7703185" cy="4615815"/>
          </a:xfrm>
          <a:prstGeom prst="rect">
            <a:avLst/>
          </a:prstGeom>
          <a:ln w="3175">
            <a:noFill/>
          </a:ln>
        </p:spPr>
      </p:pic>
      <p:sp>
        <p:nvSpPr>
          <p:cNvPr id="13" name="文本框 12"/>
          <p:cNvSpPr txBox="1"/>
          <p:nvPr/>
        </p:nvSpPr>
        <p:spPr>
          <a:xfrm>
            <a:off x="-635" y="6559550"/>
            <a:ext cx="12192635" cy="298450"/>
          </a:xfrm>
          <a:prstGeom prst="rect">
            <a:avLst/>
          </a:prstGeom>
          <a:solidFill>
            <a:schemeClr val="bg1">
              <a:lumMod val="85000"/>
            </a:schemeClr>
          </a:solidFill>
        </p:spPr>
        <p:txBody>
          <a:bodyPr wrap="square" rtlCol="0">
            <a:noAutofit/>
          </a:bodyPr>
          <a:lstStyle/>
          <a:p>
            <a:pPr algn="ctr"/>
            <a:r>
              <a:rPr sz="1600" i="1" dirty="0">
                <a:sym typeface="+mn-ea"/>
                <a:hlinkClick r:id="rId5" action="ppaction://hlinkfile"/>
              </a:rPr>
              <a:t>符尧</a:t>
            </a:r>
            <a:r>
              <a:rPr lang="en-US" sz="1600" i="1" dirty="0">
                <a:sym typeface="+mn-ea"/>
                <a:hlinkClick r:id="rId5" action="ppaction://hlinkfile"/>
              </a:rPr>
              <a:t>-</a:t>
            </a:r>
            <a:r>
              <a:rPr sz="1600" i="1" dirty="0">
                <a:solidFill>
                  <a:schemeClr val="tx1"/>
                </a:solidFill>
                <a:hlinkClick r:id="rId5" action="ppaction://hlinkfile"/>
              </a:rPr>
              <a:t>拆解追溯 GPT-3.5 各项能力的起源</a:t>
            </a:r>
            <a:endParaRPr sz="1600" i="1" dirty="0">
              <a:solidFill>
                <a:schemeClr val="tx1"/>
              </a:solidFill>
            </a:endParaRPr>
          </a:p>
        </p:txBody>
      </p:sp>
      <p:sp>
        <p:nvSpPr>
          <p:cNvPr id="2" name="文本框 1"/>
          <p:cNvSpPr txBox="1"/>
          <p:nvPr>
            <p:custDataLst>
              <p:tags r:id="rId2"/>
            </p:custDataLst>
          </p:nvPr>
        </p:nvSpPr>
        <p:spPr>
          <a:xfrm>
            <a:off x="337820" y="227965"/>
            <a:ext cx="6096000" cy="583565"/>
          </a:xfrm>
          <a:prstGeom prst="rect">
            <a:avLst/>
          </a:prstGeom>
          <a:noFill/>
        </p:spPr>
        <p:txBody>
          <a:bodyPr wrap="square" rtlCol="0" anchor="t">
            <a:spAutoFit/>
          </a:bodyPr>
          <a:lstStyle/>
          <a:p>
            <a:r>
              <a:rPr lang="en-US" altLang="zh-CN" sz="3200" dirty="0">
                <a:latin typeface="Calibri" panose="020F0502020204030204" pitchFamily="34" charset="0"/>
                <a:cs typeface="Calibri" panose="020F0502020204030204" pitchFamily="34" charset="0"/>
                <a:sym typeface="+mn-ea"/>
              </a:rPr>
              <a:t>The </a:t>
            </a:r>
            <a:r>
              <a:rPr lang="zh-CN" altLang="en-US" sz="3200" dirty="0">
                <a:latin typeface="Calibri" panose="020F0502020204030204" pitchFamily="34" charset="0"/>
                <a:cs typeface="Calibri" panose="020F0502020204030204" pitchFamily="34" charset="0"/>
                <a:sym typeface="+mn-ea"/>
              </a:rPr>
              <a:t>evolutionary tree</a:t>
            </a:r>
            <a:r>
              <a:rPr lang="en-US" altLang="zh-CN" sz="3200" dirty="0">
                <a:latin typeface="Calibri" panose="020F0502020204030204" pitchFamily="34" charset="0"/>
                <a:cs typeface="Calibri" panose="020F0502020204030204" pitchFamily="34" charset="0"/>
                <a:sym typeface="+mn-ea"/>
              </a:rPr>
              <a:t> of </a:t>
            </a:r>
            <a:r>
              <a:rPr lang="en-US" altLang="zh-CN" sz="3200" dirty="0" err="1">
                <a:latin typeface="Calibri" panose="020F0502020204030204" pitchFamily="34" charset="0"/>
                <a:cs typeface="Calibri" panose="020F0502020204030204" pitchFamily="34" charset="0"/>
                <a:sym typeface="+mn-ea"/>
              </a:rPr>
              <a:t>ChatGPT</a:t>
            </a:r>
            <a:endParaRPr lang="en-US" altLang="zh-CN" sz="3200" dirty="0">
              <a:latin typeface="Calibri" panose="020F0502020204030204" pitchFamily="34" charset="0"/>
              <a:cs typeface="Calibri" panose="020F0502020204030204" pitchFamily="3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tretch>
            <a:fillRect/>
          </a:stretch>
        </p:blipFill>
        <p:spPr>
          <a:xfrm>
            <a:off x="69215" y="941705"/>
            <a:ext cx="7703185" cy="4615815"/>
          </a:xfrm>
          <a:prstGeom prst="rect">
            <a:avLst/>
          </a:prstGeom>
          <a:ln w="3175">
            <a:noFill/>
          </a:ln>
        </p:spPr>
      </p:pic>
      <p:sp>
        <p:nvSpPr>
          <p:cNvPr id="10" name="圆角矩形 9"/>
          <p:cNvSpPr/>
          <p:nvPr/>
        </p:nvSpPr>
        <p:spPr>
          <a:xfrm>
            <a:off x="3526155" y="1497330"/>
            <a:ext cx="1360170"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2049780" cy="645160"/>
          </a:xfrm>
          <a:prstGeom prst="rect">
            <a:avLst/>
          </a:prstGeom>
          <a:noFill/>
        </p:spPr>
        <p:txBody>
          <a:bodyPr wrap="square" rtlCol="0">
            <a:spAutoFit/>
          </a:bodyPr>
          <a:lstStyle/>
          <a:p>
            <a:r>
              <a:rPr lang="en-US" altLang="zh-CN">
                <a:solidFill>
                  <a:schemeClr val="accent1">
                    <a:lumMod val="75000"/>
                  </a:schemeClr>
                </a:solidFill>
              </a:rPr>
              <a:t>2020.7 GPT3 Initial</a:t>
            </a:r>
          </a:p>
          <a:p>
            <a:r>
              <a:rPr lang="en-US" altLang="zh-CN">
                <a:solidFill>
                  <a:schemeClr val="accent1">
                    <a:lumMod val="75000"/>
                  </a:schemeClr>
                </a:solidFill>
              </a:rPr>
              <a:t>(davinci)</a:t>
            </a:r>
          </a:p>
        </p:txBody>
      </p:sp>
      <p:sp>
        <p:nvSpPr>
          <p:cNvPr id="9" name="文本框 8"/>
          <p:cNvSpPr txBox="1"/>
          <p:nvPr>
            <p:custDataLst>
              <p:tags r:id="rId2"/>
            </p:custDataLst>
          </p:nvPr>
        </p:nvSpPr>
        <p:spPr>
          <a:xfrm>
            <a:off x="8306435" y="2234565"/>
            <a:ext cx="3509645" cy="2308324"/>
          </a:xfrm>
          <a:prstGeom prst="rect">
            <a:avLst/>
          </a:prstGeom>
          <a:noFill/>
        </p:spPr>
        <p:txBody>
          <a:bodyPr wrap="square" rtlCol="0">
            <a:spAutoFit/>
          </a:bodyPr>
          <a:lstStyle/>
          <a:p>
            <a:r>
              <a:rPr lang="en-US" altLang="zh-CN" dirty="0">
                <a:solidFill>
                  <a:schemeClr val="accent1">
                    <a:lumMod val="75000"/>
                  </a:schemeClr>
                </a:solidFill>
              </a:rPr>
              <a:t>+ Generation</a:t>
            </a:r>
          </a:p>
          <a:p>
            <a:r>
              <a:rPr lang="en-US" altLang="zh-CN" dirty="0">
                <a:solidFill>
                  <a:schemeClr val="accent1">
                    <a:lumMod val="75000"/>
                  </a:schemeClr>
                </a:solidFill>
              </a:rPr>
              <a:t>+ World Knowledge</a:t>
            </a:r>
          </a:p>
          <a:p>
            <a:r>
              <a:rPr lang="en-US" altLang="zh-CN" dirty="0">
                <a:solidFill>
                  <a:schemeClr val="accent1">
                    <a:lumMod val="75000"/>
                  </a:schemeClr>
                </a:solidFill>
              </a:rPr>
              <a:t>+ </a:t>
            </a:r>
            <a:r>
              <a:rPr lang="en-US" altLang="zh-CN" i="1" dirty="0">
                <a:solidFill>
                  <a:schemeClr val="accent1">
                    <a:lumMod val="75000"/>
                  </a:schemeClr>
                </a:solidFill>
                <a:highlight>
                  <a:srgbClr val="FFFF00"/>
                </a:highlight>
              </a:rPr>
              <a:t>In-context Learning</a:t>
            </a:r>
            <a:endParaRPr lang="en-US" altLang="zh-CN" b="1" dirty="0">
              <a:solidFill>
                <a:schemeClr val="accent1">
                  <a:lumMod val="75000"/>
                </a:schemeClr>
              </a:solidFill>
              <a:highlight>
                <a:srgbClr val="FFFF00"/>
              </a:highlight>
            </a:endParaRPr>
          </a:p>
          <a:p>
            <a:endParaRPr lang="en-US" altLang="zh-CN" dirty="0"/>
          </a:p>
          <a:p>
            <a:r>
              <a:rPr lang="zh-CN" altLang="en-US" i="1" dirty="0">
                <a:solidFill>
                  <a:schemeClr val="bg1">
                    <a:lumMod val="65000"/>
                  </a:schemeClr>
                </a:solidFill>
              </a:rPr>
              <a:t>训练方法：语言建模</a:t>
            </a:r>
            <a:br>
              <a:rPr lang="en-US" altLang="zh-CN" i="1" dirty="0">
                <a:solidFill>
                  <a:schemeClr val="bg1">
                    <a:lumMod val="65000"/>
                  </a:schemeClr>
                </a:solidFill>
              </a:rPr>
            </a:br>
            <a:endParaRPr lang="en-US" altLang="zh-CN" i="1" dirty="0">
              <a:solidFill>
                <a:schemeClr val="bg1">
                  <a:lumMod val="65000"/>
                </a:schemeClr>
              </a:solidFill>
            </a:endParaRPr>
          </a:p>
          <a:p>
            <a:r>
              <a:rPr lang="zh-CN" altLang="en-US" i="1" dirty="0">
                <a:solidFill>
                  <a:schemeClr val="bg1">
                    <a:lumMod val="65000"/>
                  </a:schemeClr>
                </a:solidFill>
                <a:effectLst/>
              </a:rPr>
              <a:t>大部分的能力已经存在于模型中，尽管表面上看起来很弱</a:t>
            </a:r>
            <a:endParaRPr lang="en-US" altLang="zh-CN" i="1" dirty="0">
              <a:solidFill>
                <a:schemeClr val="bg1">
                  <a:lumMod val="65000"/>
                </a:schemeClr>
              </a:solidFill>
            </a:endParaRPr>
          </a:p>
        </p:txBody>
      </p:sp>
      <p:sp>
        <p:nvSpPr>
          <p:cNvPr id="13" name="文本框 12"/>
          <p:cNvSpPr txBox="1"/>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altLang="zh-CN" sz="1600" i="1">
                <a:solidFill>
                  <a:schemeClr val="tx1"/>
                </a:solidFill>
                <a:hlinkClick r:id="rId6" action="ppaction://hlinkfile"/>
              </a:rPr>
              <a:t>2020Arxiv-</a:t>
            </a:r>
            <a:r>
              <a:rPr lang="zh-CN" altLang="en-US" sz="1600" i="1">
                <a:solidFill>
                  <a:schemeClr val="tx1"/>
                </a:solidFill>
                <a:hlinkClick r:id="rId6" action="ppaction://hlinkfile"/>
              </a:rPr>
              <a:t>Language Models are Few-Shot Learners</a:t>
            </a:r>
            <a:endParaRPr lang="zh-CN" altLang="en-US" sz="1600" i="1">
              <a:solidFill>
                <a:schemeClr val="tx1"/>
              </a:solidFill>
            </a:endParaRPr>
          </a:p>
        </p:txBody>
      </p:sp>
      <p:sp>
        <p:nvSpPr>
          <p:cNvPr id="2" name="文本框 1"/>
          <p:cNvSpPr txBox="1"/>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a:stretch>
            <a:fillRect/>
          </a:stretch>
        </p:blipFill>
        <p:spPr>
          <a:xfrm>
            <a:off x="86360" y="941705"/>
            <a:ext cx="7703185" cy="4615815"/>
          </a:xfrm>
          <a:prstGeom prst="rect">
            <a:avLst/>
          </a:prstGeom>
          <a:ln w="3175">
            <a:noFill/>
          </a:ln>
        </p:spPr>
      </p:pic>
      <p:sp>
        <p:nvSpPr>
          <p:cNvPr id="10" name="圆角矩形 9"/>
          <p:cNvSpPr/>
          <p:nvPr/>
        </p:nvSpPr>
        <p:spPr>
          <a:xfrm>
            <a:off x="2092325" y="1957705"/>
            <a:ext cx="1535430"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2895600" cy="645160"/>
          </a:xfrm>
          <a:prstGeom prst="rect">
            <a:avLst/>
          </a:prstGeom>
          <a:noFill/>
        </p:spPr>
        <p:txBody>
          <a:bodyPr wrap="square" rtlCol="0">
            <a:spAutoFit/>
          </a:bodyPr>
          <a:lstStyle/>
          <a:p>
            <a:r>
              <a:rPr lang="en-US" altLang="zh-CN">
                <a:solidFill>
                  <a:schemeClr val="accent1">
                    <a:lumMod val="75000"/>
                  </a:schemeClr>
                </a:solidFill>
                <a:sym typeface="+mn-ea"/>
              </a:rPr>
              <a:t>2021.7 Codex Initial</a:t>
            </a:r>
          </a:p>
          <a:p>
            <a:r>
              <a:rPr lang="en-US" altLang="zh-CN">
                <a:solidFill>
                  <a:schemeClr val="accent1">
                    <a:lumMod val="75000"/>
                  </a:schemeClr>
                </a:solidFill>
                <a:sym typeface="+mn-ea"/>
              </a:rPr>
              <a:t>(code-cushman-001)</a:t>
            </a:r>
          </a:p>
        </p:txBody>
      </p:sp>
      <p:sp>
        <p:nvSpPr>
          <p:cNvPr id="9" name="文本框 8"/>
          <p:cNvSpPr txBox="1"/>
          <p:nvPr>
            <p:custDataLst>
              <p:tags r:id="rId2"/>
            </p:custDataLst>
          </p:nvPr>
        </p:nvSpPr>
        <p:spPr>
          <a:xfrm>
            <a:off x="8306435" y="2234565"/>
            <a:ext cx="3509645" cy="1194435"/>
          </a:xfrm>
          <a:prstGeom prst="rect">
            <a:avLst/>
          </a:prstGeom>
          <a:noFill/>
        </p:spPr>
        <p:txBody>
          <a:bodyPr wrap="square" rtlCol="0">
            <a:noAutofit/>
          </a:bodyPr>
          <a:lstStyle/>
          <a:p>
            <a:r>
              <a:rPr lang="en-US" altLang="zh-CN" dirty="0">
                <a:solidFill>
                  <a:schemeClr val="accent1">
                    <a:lumMod val="75000"/>
                  </a:schemeClr>
                </a:solidFill>
              </a:rPr>
              <a:t>+ Code Understanding </a:t>
            </a:r>
          </a:p>
          <a:p>
            <a:r>
              <a:rPr lang="en-US" altLang="zh-CN" dirty="0">
                <a:solidFill>
                  <a:schemeClr val="accent1">
                    <a:lumMod val="75000"/>
                  </a:schemeClr>
                </a:solidFill>
              </a:rPr>
              <a:t>+ Code Generation </a:t>
            </a:r>
          </a:p>
          <a:p>
            <a:endParaRPr lang="en-US" altLang="zh-CN" dirty="0">
              <a:solidFill>
                <a:schemeClr val="accent1">
                  <a:lumMod val="75000"/>
                </a:schemeClr>
              </a:solidFill>
            </a:endParaRPr>
          </a:p>
          <a:p>
            <a:r>
              <a:rPr lang="zh-CN" altLang="en-US" i="1" dirty="0">
                <a:solidFill>
                  <a:schemeClr val="bg1">
                    <a:lumMod val="65000"/>
                  </a:schemeClr>
                </a:solidFill>
              </a:rPr>
              <a:t>训练方法：在代码上进行训练</a:t>
            </a:r>
            <a:endParaRPr lang="en-US" altLang="zh-CN" i="1" dirty="0">
              <a:solidFill>
                <a:schemeClr val="bg1">
                  <a:lumMod val="65000"/>
                </a:schemeClr>
              </a:solidFill>
            </a:endParaRPr>
          </a:p>
          <a:p>
            <a:endParaRPr lang="en-US" altLang="zh-CN" i="1" dirty="0">
              <a:solidFill>
                <a:schemeClr val="bg1">
                  <a:lumMod val="65000"/>
                </a:schemeClr>
              </a:solidFill>
            </a:endParaRPr>
          </a:p>
        </p:txBody>
      </p:sp>
      <p:sp>
        <p:nvSpPr>
          <p:cNvPr id="13" name="文本框 12"/>
          <p:cNvSpPr txBox="1"/>
          <p:nvPr>
            <p:custDataLst>
              <p:tags r:id="rId3"/>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altLang="zh-CN" sz="1600" i="1">
                <a:solidFill>
                  <a:schemeClr val="tx1"/>
                </a:solidFill>
                <a:hlinkClick r:id="rId7" action="ppaction://hlinkfile"/>
              </a:rPr>
              <a:t>2021Arxiv-</a:t>
            </a:r>
            <a:r>
              <a:rPr lang="zh-CN" altLang="en-US" sz="1600" i="1">
                <a:solidFill>
                  <a:schemeClr val="tx1"/>
                </a:solidFill>
                <a:hlinkClick r:id="rId7" action="ppaction://hlinkfile"/>
              </a:rPr>
              <a:t>Evaluating Large Language Models Trained on Code</a:t>
            </a:r>
            <a:endParaRPr lang="zh-CN" altLang="en-US" sz="1600" i="1">
              <a:solidFill>
                <a:schemeClr val="tx1"/>
              </a:solidFill>
            </a:endParaRPr>
          </a:p>
        </p:txBody>
      </p:sp>
      <p:sp>
        <p:nvSpPr>
          <p:cNvPr id="2" name="文本框 1"/>
          <p:cNvSpPr txBox="1"/>
          <p:nvPr>
            <p:custDataLst>
              <p:tags r:id="rId4"/>
            </p:custDataLst>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a:stretch>
            <a:fillRect/>
          </a:stretch>
        </p:blipFill>
        <p:spPr>
          <a:xfrm>
            <a:off x="86360" y="941705"/>
            <a:ext cx="7703185" cy="4615815"/>
          </a:xfrm>
          <a:prstGeom prst="rect">
            <a:avLst/>
          </a:prstGeom>
          <a:ln w="3175">
            <a:noFill/>
          </a:ln>
        </p:spPr>
      </p:pic>
      <p:sp>
        <p:nvSpPr>
          <p:cNvPr id="10" name="圆角矩形 9"/>
          <p:cNvSpPr/>
          <p:nvPr/>
        </p:nvSpPr>
        <p:spPr>
          <a:xfrm>
            <a:off x="4657090" y="1957705"/>
            <a:ext cx="2086610"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2895600" cy="922020"/>
          </a:xfrm>
          <a:prstGeom prst="rect">
            <a:avLst/>
          </a:prstGeom>
          <a:noFill/>
        </p:spPr>
        <p:txBody>
          <a:bodyPr wrap="square" rtlCol="0">
            <a:spAutoFit/>
          </a:bodyPr>
          <a:lstStyle/>
          <a:p>
            <a:r>
              <a:rPr lang="en-US" altLang="zh-CN">
                <a:solidFill>
                  <a:schemeClr val="accent1">
                    <a:lumMod val="75000"/>
                  </a:schemeClr>
                </a:solidFill>
                <a:sym typeface="+mn-ea"/>
              </a:rPr>
              <a:t>2022.3 InstructGPT Initial</a:t>
            </a:r>
          </a:p>
          <a:p>
            <a:r>
              <a:rPr lang="en-US" altLang="zh-CN">
                <a:solidFill>
                  <a:schemeClr val="accent1">
                    <a:lumMod val="75000"/>
                  </a:schemeClr>
                </a:solidFill>
                <a:sym typeface="+mn-ea"/>
              </a:rPr>
              <a:t>(davinci-instruct-beta; text-davinci-001)</a:t>
            </a:r>
          </a:p>
        </p:txBody>
      </p:sp>
      <p:sp>
        <p:nvSpPr>
          <p:cNvPr id="9" name="文本框 8"/>
          <p:cNvSpPr txBox="1"/>
          <p:nvPr>
            <p:custDataLst>
              <p:tags r:id="rId2"/>
            </p:custDataLst>
          </p:nvPr>
        </p:nvSpPr>
        <p:spPr>
          <a:xfrm>
            <a:off x="8306435" y="2234565"/>
            <a:ext cx="3509645" cy="1291590"/>
          </a:xfrm>
          <a:prstGeom prst="rect">
            <a:avLst/>
          </a:prstGeom>
          <a:noFill/>
        </p:spPr>
        <p:txBody>
          <a:bodyPr wrap="square" rtlCol="0">
            <a:noAutofit/>
          </a:bodyPr>
          <a:lstStyle/>
          <a:p>
            <a:r>
              <a:rPr lang="en-US" altLang="zh-CN" dirty="0">
                <a:solidFill>
                  <a:schemeClr val="accent1">
                    <a:lumMod val="75000"/>
                  </a:schemeClr>
                </a:solidFill>
              </a:rPr>
              <a:t>+ Follow Human Instruction</a:t>
            </a:r>
          </a:p>
          <a:p>
            <a:r>
              <a:rPr lang="en-US" altLang="zh-CN" dirty="0">
                <a:solidFill>
                  <a:schemeClr val="accent1">
                    <a:lumMod val="75000"/>
                  </a:schemeClr>
                </a:solidFill>
              </a:rPr>
              <a:t>+ generalize to unseen task</a:t>
            </a:r>
          </a:p>
          <a:p>
            <a:endParaRPr lang="en-US" altLang="zh-CN" dirty="0">
              <a:solidFill>
                <a:schemeClr val="accent1">
                  <a:lumMod val="75000"/>
                </a:schemeClr>
              </a:solidFill>
            </a:endParaRPr>
          </a:p>
          <a:p>
            <a:r>
              <a:rPr lang="zh-CN" altLang="en-US" i="1" dirty="0">
                <a:solidFill>
                  <a:schemeClr val="bg1">
                    <a:lumMod val="65000"/>
                  </a:schemeClr>
                </a:solidFill>
              </a:rPr>
              <a:t>训练方法：指令微调</a:t>
            </a:r>
            <a:endParaRPr lang="en-US" altLang="zh-CN" i="1" dirty="0">
              <a:solidFill>
                <a:schemeClr val="bg1">
                  <a:lumMod val="65000"/>
                </a:schemeClr>
              </a:solidFill>
            </a:endParaRPr>
          </a:p>
          <a:p>
            <a:endParaRPr lang="en-US" altLang="zh-CN" i="1" dirty="0">
              <a:solidFill>
                <a:schemeClr val="bg1">
                  <a:lumMod val="65000"/>
                </a:schemeClr>
              </a:solidFill>
            </a:endParaRPr>
          </a:p>
        </p:txBody>
      </p:sp>
      <p:sp>
        <p:nvSpPr>
          <p:cNvPr id="13" name="文本框 12"/>
          <p:cNvSpPr txBox="1"/>
          <p:nvPr>
            <p:custDataLst>
              <p:tags r:id="rId3"/>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altLang="zh-CN" sz="1600" i="1">
                <a:solidFill>
                  <a:schemeClr val="tx1"/>
                </a:solidFill>
                <a:hlinkClick r:id="rId7" action="ppaction://hlinkfile"/>
              </a:rPr>
              <a:t>2022Arxiv-</a:t>
            </a:r>
            <a:r>
              <a:rPr lang="zh-CN" altLang="en-US" sz="1600" i="1">
                <a:solidFill>
                  <a:schemeClr val="tx1"/>
                </a:solidFill>
                <a:hlinkClick r:id="rId7" action="ppaction://hlinkfile"/>
              </a:rPr>
              <a:t>Training language models to follow instructions with human feedback</a:t>
            </a:r>
            <a:endParaRPr lang="zh-CN" altLang="en-US" sz="1600" i="1">
              <a:solidFill>
                <a:schemeClr val="tx1"/>
              </a:solidFill>
            </a:endParaRPr>
          </a:p>
        </p:txBody>
      </p:sp>
      <p:sp>
        <p:nvSpPr>
          <p:cNvPr id="2" name="文本框 1"/>
          <p:cNvSpPr txBox="1"/>
          <p:nvPr>
            <p:custDataLst>
              <p:tags r:id="rId4"/>
            </p:custDataLst>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6"/>
          <a:stretch>
            <a:fillRect/>
          </a:stretch>
        </p:blipFill>
        <p:spPr>
          <a:xfrm>
            <a:off x="86360" y="941705"/>
            <a:ext cx="7703185" cy="4615815"/>
          </a:xfrm>
          <a:prstGeom prst="rect">
            <a:avLst/>
          </a:prstGeom>
          <a:ln w="3175">
            <a:noFill/>
          </a:ln>
        </p:spPr>
      </p:pic>
      <p:sp>
        <p:nvSpPr>
          <p:cNvPr id="10" name="圆角矩形 9"/>
          <p:cNvSpPr/>
          <p:nvPr/>
        </p:nvSpPr>
        <p:spPr>
          <a:xfrm>
            <a:off x="3268345" y="3750310"/>
            <a:ext cx="1828800"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3510280" cy="368300"/>
          </a:xfrm>
          <a:prstGeom prst="rect">
            <a:avLst/>
          </a:prstGeom>
          <a:noFill/>
        </p:spPr>
        <p:txBody>
          <a:bodyPr wrap="square" rtlCol="0">
            <a:spAutoFit/>
          </a:bodyPr>
          <a:lstStyle/>
          <a:p>
            <a:r>
              <a:rPr lang="en-US" altLang="zh-CN">
                <a:solidFill>
                  <a:schemeClr val="accent1">
                    <a:lumMod val="75000"/>
                  </a:schemeClr>
                </a:solidFill>
                <a:sym typeface="+mn-ea"/>
              </a:rPr>
              <a:t>2022.4-7 Codex (code-davinci-002)</a:t>
            </a:r>
          </a:p>
        </p:txBody>
      </p:sp>
      <p:sp>
        <p:nvSpPr>
          <p:cNvPr id="9" name="文本框 8"/>
          <p:cNvSpPr txBox="1"/>
          <p:nvPr>
            <p:custDataLst>
              <p:tags r:id="rId2"/>
            </p:custDataLst>
          </p:nvPr>
        </p:nvSpPr>
        <p:spPr>
          <a:xfrm>
            <a:off x="8306435" y="2234565"/>
            <a:ext cx="3509645" cy="2544445"/>
          </a:xfrm>
          <a:prstGeom prst="rect">
            <a:avLst/>
          </a:prstGeom>
          <a:noFill/>
        </p:spPr>
        <p:txBody>
          <a:bodyPr wrap="square" rtlCol="0">
            <a:noAutofit/>
          </a:bodyPr>
          <a:lstStyle/>
          <a:p>
            <a:r>
              <a:rPr lang="en-US" altLang="zh-CN" dirty="0">
                <a:solidFill>
                  <a:schemeClr val="accent1">
                    <a:lumMod val="75000"/>
                  </a:schemeClr>
                </a:solidFill>
              </a:rPr>
              <a:t>+ Code Understanding </a:t>
            </a:r>
          </a:p>
          <a:p>
            <a:r>
              <a:rPr lang="en-US" altLang="zh-CN" dirty="0">
                <a:solidFill>
                  <a:schemeClr val="accent1">
                    <a:lumMod val="75000"/>
                  </a:schemeClr>
                </a:solidFill>
              </a:rPr>
              <a:t>+ Code Generation</a:t>
            </a:r>
          </a:p>
          <a:p>
            <a:r>
              <a:rPr lang="en-US" altLang="zh-CN" dirty="0">
                <a:solidFill>
                  <a:schemeClr val="accent1">
                    <a:lumMod val="75000"/>
                  </a:schemeClr>
                </a:solidFill>
              </a:rPr>
              <a:t>+ Complex Reasoning / Chain of Thought </a:t>
            </a:r>
          </a:p>
          <a:p>
            <a:r>
              <a:rPr lang="en-US" altLang="zh-CN" dirty="0">
                <a:solidFill>
                  <a:schemeClr val="accent1">
                    <a:lumMod val="75000"/>
                  </a:schemeClr>
                </a:solidFill>
              </a:rPr>
              <a:t>+ long-term dependency  (probably)</a:t>
            </a:r>
          </a:p>
          <a:p>
            <a:endParaRPr lang="en-US" altLang="zh-CN" i="1" dirty="0">
              <a:solidFill>
                <a:schemeClr val="bg1">
                  <a:lumMod val="65000"/>
                </a:schemeClr>
              </a:solidFill>
              <a:highlight>
                <a:srgbClr val="FFFF00"/>
              </a:highlight>
            </a:endParaRPr>
          </a:p>
          <a:p>
            <a:endParaRPr lang="en-US" altLang="zh-CN" i="1" dirty="0">
              <a:solidFill>
                <a:schemeClr val="bg1">
                  <a:lumMod val="65000"/>
                </a:schemeClr>
              </a:solidFill>
            </a:endParaRPr>
          </a:p>
          <a:p>
            <a:r>
              <a:rPr lang="zh-CN" altLang="en-US" i="1" dirty="0">
                <a:solidFill>
                  <a:schemeClr val="bg1">
                    <a:lumMod val="65000"/>
                  </a:schemeClr>
                </a:solidFill>
              </a:rPr>
              <a:t>训练方法：在代码</a:t>
            </a:r>
            <a:r>
              <a:rPr lang="en-US" altLang="zh-CN" i="1" dirty="0">
                <a:solidFill>
                  <a:schemeClr val="bg1">
                    <a:lumMod val="65000"/>
                  </a:schemeClr>
                </a:solidFill>
              </a:rPr>
              <a:t>+</a:t>
            </a:r>
            <a:r>
              <a:rPr lang="zh-CN" altLang="en-US" i="1" dirty="0">
                <a:solidFill>
                  <a:schemeClr val="bg1">
                    <a:lumMod val="65000"/>
                  </a:schemeClr>
                </a:solidFill>
              </a:rPr>
              <a:t>文本上进行训练 在指令上进行微调</a:t>
            </a:r>
            <a:endParaRPr lang="en-US" altLang="zh-CN" i="1" dirty="0">
              <a:solidFill>
                <a:schemeClr val="bg1">
                  <a:lumMod val="65000"/>
                </a:schemeClr>
              </a:solidFill>
            </a:endParaRPr>
          </a:p>
          <a:p>
            <a:endParaRPr lang="en-US" altLang="zh-CN" i="1" dirty="0">
              <a:solidFill>
                <a:schemeClr val="bg1">
                  <a:lumMod val="65000"/>
                </a:schemeClr>
              </a:solidFill>
            </a:endParaRPr>
          </a:p>
          <a:p>
            <a:r>
              <a:rPr lang="zh-CN" altLang="en" i="1" dirty="0">
                <a:solidFill>
                  <a:schemeClr val="bg1">
                    <a:lumMod val="65000"/>
                  </a:schemeClr>
                </a:solidFill>
                <a:effectLst/>
              </a:rPr>
              <a:t>可能</a:t>
            </a:r>
            <a:r>
              <a:rPr lang="zh-CN" altLang="en-US" i="1" dirty="0">
                <a:solidFill>
                  <a:schemeClr val="bg1">
                    <a:lumMod val="65000"/>
                  </a:schemeClr>
                </a:solidFill>
                <a:effectLst/>
              </a:rPr>
              <a:t>是</a:t>
            </a:r>
            <a:r>
              <a:rPr lang="en" altLang="zh-CN" i="1" dirty="0">
                <a:solidFill>
                  <a:schemeClr val="bg1">
                    <a:lumMod val="65000"/>
                  </a:schemeClr>
                </a:solidFill>
                <a:effectLst/>
              </a:rPr>
              <a:t>GPT3.5</a:t>
            </a:r>
            <a:r>
              <a:rPr lang="zh-CN" altLang="en-US" i="1" dirty="0">
                <a:solidFill>
                  <a:schemeClr val="bg1">
                    <a:lumMod val="65000"/>
                  </a:schemeClr>
                </a:solidFill>
                <a:effectLst/>
              </a:rPr>
              <a:t>系列最强大的模型</a:t>
            </a:r>
            <a:endParaRPr lang="en-US" altLang="zh-CN" i="1" dirty="0">
              <a:solidFill>
                <a:schemeClr val="bg1">
                  <a:lumMod val="65000"/>
                </a:schemeClr>
              </a:solidFill>
            </a:endParaRPr>
          </a:p>
        </p:txBody>
      </p:sp>
      <p:sp>
        <p:nvSpPr>
          <p:cNvPr id="13" name="文本框 12"/>
          <p:cNvSpPr txBox="1"/>
          <p:nvPr>
            <p:custDataLst>
              <p:tags r:id="rId3"/>
            </p:custDataLst>
          </p:nvPr>
        </p:nvSpPr>
        <p:spPr>
          <a:xfrm>
            <a:off x="-635" y="6559550"/>
            <a:ext cx="12192635" cy="298450"/>
          </a:xfrm>
          <a:prstGeom prst="rect">
            <a:avLst/>
          </a:prstGeom>
          <a:solidFill>
            <a:schemeClr val="bg1">
              <a:lumMod val="85000"/>
            </a:schemeClr>
          </a:solidFill>
        </p:spPr>
        <p:txBody>
          <a:bodyPr wrap="square" rtlCol="0">
            <a:noAutofit/>
          </a:bodyPr>
          <a:lstStyle/>
          <a:p>
            <a:pPr algn="ctr"/>
            <a:r>
              <a:rPr lang="en-US" altLang="zh-CN" sz="1600" i="1">
                <a:sym typeface="+mn-ea"/>
                <a:hlinkClick r:id="rId7" action="ppaction://hlinkfile"/>
              </a:rPr>
              <a:t>2021Arxiv-</a:t>
            </a:r>
            <a:r>
              <a:rPr lang="zh-CN" altLang="en-US" sz="1600" i="1">
                <a:sym typeface="+mn-ea"/>
                <a:hlinkClick r:id="rId7" action="ppaction://hlinkfile"/>
              </a:rPr>
              <a:t>Evaluating Large Language Models Trained on Code</a:t>
            </a:r>
            <a:endParaRPr lang="zh-CN" altLang="en-US" sz="1600" i="1">
              <a:solidFill>
                <a:schemeClr val="tx1"/>
              </a:solidFill>
            </a:endParaRPr>
          </a:p>
        </p:txBody>
      </p:sp>
      <p:sp>
        <p:nvSpPr>
          <p:cNvPr id="2" name="文本框 1"/>
          <p:cNvSpPr txBox="1"/>
          <p:nvPr>
            <p:custDataLst>
              <p:tags r:id="rId4"/>
            </p:custDataLst>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tretch>
            <a:fillRect/>
          </a:stretch>
        </p:blipFill>
        <p:spPr>
          <a:xfrm>
            <a:off x="86360" y="941705"/>
            <a:ext cx="7703185" cy="4615815"/>
          </a:xfrm>
          <a:prstGeom prst="rect">
            <a:avLst/>
          </a:prstGeom>
          <a:ln w="3175">
            <a:noFill/>
          </a:ln>
        </p:spPr>
      </p:pic>
      <p:sp>
        <p:nvSpPr>
          <p:cNvPr id="10" name="圆角矩形 9"/>
          <p:cNvSpPr/>
          <p:nvPr/>
        </p:nvSpPr>
        <p:spPr>
          <a:xfrm>
            <a:off x="3341370" y="4513580"/>
            <a:ext cx="1654175"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3510280" cy="368300"/>
          </a:xfrm>
          <a:prstGeom prst="rect">
            <a:avLst/>
          </a:prstGeom>
          <a:noFill/>
        </p:spPr>
        <p:txBody>
          <a:bodyPr wrap="square" rtlCol="0">
            <a:spAutoFit/>
          </a:bodyPr>
          <a:lstStyle/>
          <a:p>
            <a:r>
              <a:rPr lang="en-US" altLang="zh-CN">
                <a:solidFill>
                  <a:schemeClr val="accent1">
                    <a:lumMod val="75000"/>
                  </a:schemeClr>
                </a:solidFill>
                <a:sym typeface="+mn-ea"/>
              </a:rPr>
              <a:t>2022.5-6 text-davinci-002</a:t>
            </a:r>
          </a:p>
        </p:txBody>
      </p:sp>
      <p:sp>
        <p:nvSpPr>
          <p:cNvPr id="9" name="文本框 8"/>
          <p:cNvSpPr txBox="1"/>
          <p:nvPr>
            <p:custDataLst>
              <p:tags r:id="rId2"/>
            </p:custDataLst>
          </p:nvPr>
        </p:nvSpPr>
        <p:spPr>
          <a:xfrm>
            <a:off x="8306435" y="2234565"/>
            <a:ext cx="3509645" cy="1910715"/>
          </a:xfrm>
          <a:prstGeom prst="rect">
            <a:avLst/>
          </a:prstGeom>
          <a:noFill/>
        </p:spPr>
        <p:txBody>
          <a:bodyPr wrap="square" rtlCol="0">
            <a:noAutofit/>
          </a:bodyPr>
          <a:lstStyle/>
          <a:p>
            <a:r>
              <a:rPr lang="en-US" altLang="zh-CN" dirty="0">
                <a:solidFill>
                  <a:schemeClr val="accent1">
                    <a:lumMod val="75000"/>
                  </a:schemeClr>
                </a:solidFill>
              </a:rPr>
              <a:t>+ Follow Human Instruction</a:t>
            </a:r>
          </a:p>
          <a:p>
            <a:r>
              <a:rPr lang="en-US" altLang="zh-CN" dirty="0">
                <a:solidFill>
                  <a:schemeClr val="accent1">
                    <a:lumMod val="75000"/>
                  </a:schemeClr>
                </a:solidFill>
              </a:rPr>
              <a:t>- In-context learning</a:t>
            </a:r>
          </a:p>
          <a:p>
            <a:r>
              <a:rPr lang="en-US" altLang="zh-CN" dirty="0">
                <a:solidFill>
                  <a:schemeClr val="accent1">
                    <a:lumMod val="75000"/>
                  </a:schemeClr>
                </a:solidFill>
              </a:rPr>
              <a:t>- Reasoning</a:t>
            </a:r>
          </a:p>
          <a:p>
            <a:r>
              <a:rPr lang="en-US" altLang="zh-CN" dirty="0">
                <a:solidFill>
                  <a:schemeClr val="accent1">
                    <a:lumMod val="75000"/>
                  </a:schemeClr>
                </a:solidFill>
              </a:rPr>
              <a:t>+ Zero-shot generation</a:t>
            </a:r>
          </a:p>
          <a:p>
            <a:endParaRPr lang="en-US" altLang="zh-CN" i="1" dirty="0">
              <a:solidFill>
                <a:schemeClr val="bg1">
                  <a:lumMod val="65000"/>
                </a:schemeClr>
              </a:solidFill>
              <a:highlight>
                <a:srgbClr val="FFFF00"/>
              </a:highlight>
              <a:sym typeface="+mn-ea"/>
            </a:endParaRPr>
          </a:p>
          <a:p>
            <a:endParaRPr lang="en-US" altLang="zh-CN" i="1" dirty="0">
              <a:solidFill>
                <a:schemeClr val="bg1">
                  <a:lumMod val="65000"/>
                </a:schemeClr>
              </a:solidFill>
              <a:highlight>
                <a:srgbClr val="FFFF00"/>
              </a:highlight>
              <a:sym typeface="+mn-ea"/>
            </a:endParaRPr>
          </a:p>
          <a:p>
            <a:r>
              <a:rPr lang="zh-CN" altLang="en-US" i="1" dirty="0">
                <a:solidFill>
                  <a:schemeClr val="bg1">
                    <a:lumMod val="65000"/>
                  </a:schemeClr>
                </a:solidFill>
                <a:sym typeface="+mn-ea"/>
              </a:rPr>
              <a:t>训练方法：</a:t>
            </a:r>
            <a:r>
              <a:rPr lang="zh-CN" altLang="en-US" i="1" dirty="0">
                <a:solidFill>
                  <a:schemeClr val="bg1">
                    <a:lumMod val="65000"/>
                  </a:schemeClr>
                </a:solidFill>
              </a:rPr>
              <a:t>监督学习版的指令微调</a:t>
            </a:r>
            <a:endParaRPr lang="en-US" altLang="zh-CN" i="1" dirty="0">
              <a:solidFill>
                <a:schemeClr val="bg1">
                  <a:lumMod val="65000"/>
                </a:schemeClr>
              </a:solidFill>
            </a:endParaRPr>
          </a:p>
          <a:p>
            <a:endParaRPr lang="en-US" altLang="zh-CN" i="1" dirty="0">
              <a:solidFill>
                <a:schemeClr val="bg1">
                  <a:lumMod val="65000"/>
                </a:schemeClr>
              </a:solidFill>
            </a:endParaRPr>
          </a:p>
          <a:p>
            <a:r>
              <a:rPr lang="zh-CN" altLang="en-US" i="1" dirty="0">
                <a:solidFill>
                  <a:schemeClr val="bg1">
                    <a:lumMod val="65000"/>
                  </a:schemeClr>
                </a:solidFill>
                <a:effectLst/>
              </a:rPr>
              <a:t>通过牺牲上下文学习换取零样本生成的能力</a:t>
            </a:r>
            <a:endParaRPr lang="en-US" altLang="zh-CN" i="1" dirty="0">
              <a:solidFill>
                <a:schemeClr val="bg1">
                  <a:lumMod val="65000"/>
                </a:schemeClr>
              </a:solidFill>
              <a:sym typeface="+mn-ea"/>
            </a:endParaRPr>
          </a:p>
          <a:p>
            <a:endParaRPr lang="en-US" altLang="zh-CN" i="1" dirty="0">
              <a:solidFill>
                <a:schemeClr val="bg1">
                  <a:lumMod val="65000"/>
                </a:schemeClr>
              </a:solidFill>
            </a:endParaRPr>
          </a:p>
        </p:txBody>
      </p:sp>
      <p:sp>
        <p:nvSpPr>
          <p:cNvPr id="2" name="文本框 1"/>
          <p:cNvSpPr txBox="1"/>
          <p:nvPr>
            <p:custDataLst>
              <p:tags r:id="rId3"/>
            </p:custDataLst>
          </p:nvPr>
        </p:nvSpPr>
        <p:spPr>
          <a:xfrm>
            <a:off x="0" y="9525"/>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tretch>
            <a:fillRect/>
          </a:stretch>
        </p:blipFill>
        <p:spPr>
          <a:xfrm>
            <a:off x="86360" y="941705"/>
            <a:ext cx="7703185" cy="4615815"/>
          </a:xfrm>
          <a:prstGeom prst="rect">
            <a:avLst/>
          </a:prstGeom>
          <a:ln w="3175">
            <a:noFill/>
          </a:ln>
        </p:spPr>
      </p:pic>
      <p:sp>
        <p:nvSpPr>
          <p:cNvPr id="10" name="圆角矩形 9"/>
          <p:cNvSpPr/>
          <p:nvPr/>
        </p:nvSpPr>
        <p:spPr>
          <a:xfrm>
            <a:off x="2035810" y="5038090"/>
            <a:ext cx="1654175"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3510280" cy="368300"/>
          </a:xfrm>
          <a:prstGeom prst="rect">
            <a:avLst/>
          </a:prstGeom>
          <a:noFill/>
        </p:spPr>
        <p:txBody>
          <a:bodyPr wrap="square" rtlCol="0">
            <a:spAutoFit/>
          </a:bodyPr>
          <a:lstStyle/>
          <a:p>
            <a:r>
              <a:rPr lang="en-US" altLang="zh-CN">
                <a:solidFill>
                  <a:schemeClr val="accent1">
                    <a:lumMod val="75000"/>
                  </a:schemeClr>
                </a:solidFill>
                <a:sym typeface="+mn-ea"/>
              </a:rPr>
              <a:t>2022.11 text-davinci-003</a:t>
            </a:r>
          </a:p>
        </p:txBody>
      </p:sp>
      <p:sp>
        <p:nvSpPr>
          <p:cNvPr id="9" name="文本框 8"/>
          <p:cNvSpPr txBox="1"/>
          <p:nvPr>
            <p:custDataLst>
              <p:tags r:id="rId2"/>
            </p:custDataLst>
          </p:nvPr>
        </p:nvSpPr>
        <p:spPr>
          <a:xfrm>
            <a:off x="8306435" y="2234565"/>
            <a:ext cx="3509645" cy="2167890"/>
          </a:xfrm>
          <a:prstGeom prst="rect">
            <a:avLst/>
          </a:prstGeom>
          <a:noFill/>
        </p:spPr>
        <p:txBody>
          <a:bodyPr wrap="square" rtlCol="0">
            <a:noAutofit/>
          </a:bodyPr>
          <a:lstStyle/>
          <a:p>
            <a:r>
              <a:rPr lang="en-US" altLang="zh-CN" dirty="0">
                <a:solidFill>
                  <a:schemeClr val="accent1">
                    <a:lumMod val="75000"/>
                  </a:schemeClr>
                </a:solidFill>
              </a:rPr>
              <a:t>+ Follow human value</a:t>
            </a:r>
          </a:p>
          <a:p>
            <a:r>
              <a:rPr lang="en-US" altLang="zh-CN" dirty="0">
                <a:solidFill>
                  <a:schemeClr val="accent1">
                    <a:lumMod val="75000"/>
                  </a:schemeClr>
                </a:solidFill>
              </a:rPr>
              <a:t>+ More detailed generation</a:t>
            </a:r>
          </a:p>
          <a:p>
            <a:r>
              <a:rPr lang="en-US" altLang="zh-CN" dirty="0">
                <a:solidFill>
                  <a:schemeClr val="accent1">
                    <a:lumMod val="75000"/>
                  </a:schemeClr>
                </a:solidFill>
              </a:rPr>
              <a:t>+ in-context learning </a:t>
            </a:r>
          </a:p>
          <a:p>
            <a:r>
              <a:rPr lang="en-US" altLang="zh-CN" dirty="0">
                <a:solidFill>
                  <a:schemeClr val="accent1">
                    <a:lumMod val="75000"/>
                  </a:schemeClr>
                </a:solidFill>
              </a:rPr>
              <a:t>+ zero-shot generation</a:t>
            </a:r>
          </a:p>
          <a:p>
            <a:endParaRPr lang="en-US" altLang="zh-CN" dirty="0">
              <a:solidFill>
                <a:schemeClr val="accent1">
                  <a:lumMod val="75000"/>
                </a:schemeClr>
              </a:solidFill>
            </a:endParaRPr>
          </a:p>
          <a:p>
            <a:endParaRPr lang="en-US" altLang="zh-CN" dirty="0"/>
          </a:p>
          <a:p>
            <a:r>
              <a:rPr lang="zh-CN" altLang="en-US" i="1" dirty="0">
                <a:solidFill>
                  <a:schemeClr val="bg1">
                    <a:lumMod val="65000"/>
                  </a:schemeClr>
                </a:solidFill>
              </a:rPr>
              <a:t>训练方法：强化学习版的指令微调</a:t>
            </a:r>
            <a:endParaRPr lang="en-US" altLang="zh-CN" i="1" dirty="0">
              <a:solidFill>
                <a:schemeClr val="bg1">
                  <a:lumMod val="65000"/>
                </a:schemeClr>
              </a:solidFill>
            </a:endParaRPr>
          </a:p>
          <a:p>
            <a:endParaRPr lang="en-US" altLang="zh-CN" i="1" dirty="0">
              <a:solidFill>
                <a:schemeClr val="bg1">
                  <a:lumMod val="65000"/>
                </a:schemeClr>
              </a:solidFill>
            </a:endParaRPr>
          </a:p>
          <a:p>
            <a:r>
              <a:rPr lang="zh-CN" altLang="en-US" i="1" dirty="0">
                <a:solidFill>
                  <a:schemeClr val="bg1">
                    <a:lumMod val="65000"/>
                  </a:schemeClr>
                </a:solidFill>
              </a:rPr>
              <a:t>和</a:t>
            </a:r>
            <a:r>
              <a:rPr lang="en-US" altLang="zh-CN" i="1" dirty="0">
                <a:solidFill>
                  <a:schemeClr val="bg1">
                    <a:lumMod val="65000"/>
                  </a:schemeClr>
                </a:solidFill>
              </a:rPr>
              <a:t>002</a:t>
            </a:r>
            <a:r>
              <a:rPr lang="zh-CN" altLang="en-US" i="1" dirty="0">
                <a:solidFill>
                  <a:schemeClr val="bg1">
                    <a:lumMod val="65000"/>
                  </a:schemeClr>
                </a:solidFill>
              </a:rPr>
              <a:t>模型相比，和人类更加对齐，并且更少的性能损失</a:t>
            </a:r>
            <a:endParaRPr lang="en-US" altLang="zh-CN" i="1" dirty="0">
              <a:solidFill>
                <a:schemeClr val="bg1">
                  <a:lumMod val="65000"/>
                </a:schemeClr>
              </a:solidFill>
              <a:highlight>
                <a:srgbClr val="FFFF00"/>
              </a:highlight>
              <a:sym typeface="+mn-ea"/>
            </a:endParaRPr>
          </a:p>
        </p:txBody>
      </p:sp>
      <p:sp>
        <p:nvSpPr>
          <p:cNvPr id="2" name="文本框 1"/>
          <p:cNvSpPr txBox="1"/>
          <p:nvPr>
            <p:custDataLst>
              <p:tags r:id="rId3"/>
            </p:custDataLst>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tretch>
            <a:fillRect/>
          </a:stretch>
        </p:blipFill>
        <p:spPr>
          <a:xfrm>
            <a:off x="86360" y="941705"/>
            <a:ext cx="7703185" cy="4615815"/>
          </a:xfrm>
          <a:prstGeom prst="rect">
            <a:avLst/>
          </a:prstGeom>
          <a:ln w="3175">
            <a:noFill/>
          </a:ln>
        </p:spPr>
      </p:pic>
      <p:sp>
        <p:nvSpPr>
          <p:cNvPr id="10" name="圆角矩形 9"/>
          <p:cNvSpPr/>
          <p:nvPr/>
        </p:nvSpPr>
        <p:spPr>
          <a:xfrm>
            <a:off x="5180330" y="5038090"/>
            <a:ext cx="1093470" cy="339725"/>
          </a:xfrm>
          <a:prstGeom prst="roundRect">
            <a:avLst/>
          </a:prstGeom>
          <a:noFill/>
          <a:ln w="31750">
            <a:solidFill>
              <a:schemeClr val="accent1">
                <a:lumMod val="60000"/>
                <a:lumOff val="40000"/>
              </a:schemeClr>
            </a:solidFill>
          </a:ln>
          <a:effectLst/>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306435" y="1295400"/>
            <a:ext cx="3510280" cy="368300"/>
          </a:xfrm>
          <a:prstGeom prst="rect">
            <a:avLst/>
          </a:prstGeom>
          <a:noFill/>
        </p:spPr>
        <p:txBody>
          <a:bodyPr wrap="square" rtlCol="0">
            <a:spAutoFit/>
          </a:bodyPr>
          <a:lstStyle/>
          <a:p>
            <a:r>
              <a:rPr lang="en-US" altLang="zh-CN">
                <a:solidFill>
                  <a:schemeClr val="accent1">
                    <a:lumMod val="75000"/>
                  </a:schemeClr>
                </a:solidFill>
                <a:sym typeface="+mn-ea"/>
              </a:rPr>
              <a:t>2022.11 ChatGPT</a:t>
            </a:r>
          </a:p>
        </p:txBody>
      </p:sp>
      <p:sp>
        <p:nvSpPr>
          <p:cNvPr id="9" name="文本框 8"/>
          <p:cNvSpPr txBox="1"/>
          <p:nvPr>
            <p:custDataLst>
              <p:tags r:id="rId2"/>
            </p:custDataLst>
          </p:nvPr>
        </p:nvSpPr>
        <p:spPr>
          <a:xfrm>
            <a:off x="8306435" y="2234565"/>
            <a:ext cx="3509645" cy="3050540"/>
          </a:xfrm>
          <a:prstGeom prst="rect">
            <a:avLst/>
          </a:prstGeom>
          <a:noFill/>
        </p:spPr>
        <p:txBody>
          <a:bodyPr wrap="square" rtlCol="0">
            <a:noAutofit/>
          </a:bodyPr>
          <a:lstStyle/>
          <a:p>
            <a:r>
              <a:rPr lang="en-US" altLang="zh-CN" dirty="0">
                <a:solidFill>
                  <a:schemeClr val="accent1">
                    <a:lumMod val="75000"/>
                  </a:schemeClr>
                </a:solidFill>
              </a:rPr>
              <a:t>+ Follow human value</a:t>
            </a:r>
          </a:p>
          <a:p>
            <a:r>
              <a:rPr lang="en-US" altLang="zh-CN" dirty="0">
                <a:solidFill>
                  <a:schemeClr val="accent1">
                    <a:lumMod val="75000"/>
                  </a:schemeClr>
                </a:solidFill>
              </a:rPr>
              <a:t>+ More detailed generation</a:t>
            </a:r>
          </a:p>
          <a:p>
            <a:r>
              <a:rPr lang="en-US" altLang="zh-CN" dirty="0">
                <a:solidFill>
                  <a:schemeClr val="accent1">
                    <a:lumMod val="75000"/>
                  </a:schemeClr>
                </a:solidFill>
              </a:rPr>
              <a:t>+ Reject questions beyond its knowledge </a:t>
            </a:r>
          </a:p>
          <a:p>
            <a:r>
              <a:rPr lang="en-US" altLang="zh-CN" dirty="0">
                <a:solidFill>
                  <a:schemeClr val="accent1">
                    <a:lumMod val="75000"/>
                  </a:schemeClr>
                </a:solidFill>
              </a:rPr>
              <a:t>+ Model dialog context</a:t>
            </a:r>
          </a:p>
          <a:p>
            <a:r>
              <a:rPr lang="en-US" altLang="zh-CN" dirty="0">
                <a:solidFill>
                  <a:schemeClr val="accent1">
                    <a:lumMod val="75000"/>
                  </a:schemeClr>
                </a:solidFill>
              </a:rPr>
              <a:t>- In-context learning</a:t>
            </a:r>
          </a:p>
          <a:p>
            <a:endParaRPr lang="en-US" altLang="zh-CN" dirty="0"/>
          </a:p>
          <a:p>
            <a:endParaRPr lang="en-US" altLang="zh-CN" dirty="0"/>
          </a:p>
          <a:p>
            <a:r>
              <a:rPr lang="zh-CN" altLang="en-US" i="1" dirty="0">
                <a:solidFill>
                  <a:schemeClr val="bg1">
                    <a:lumMod val="65000"/>
                  </a:schemeClr>
                </a:solidFill>
              </a:rPr>
              <a:t>训练方法：使用对话数据进行强化学习指令微调</a:t>
            </a:r>
            <a:endParaRPr lang="en-US" altLang="zh-CN" i="1" dirty="0">
              <a:solidFill>
                <a:schemeClr val="bg1">
                  <a:lumMod val="65000"/>
                </a:schemeClr>
              </a:solidFill>
            </a:endParaRPr>
          </a:p>
          <a:p>
            <a:endParaRPr lang="en-US" altLang="zh-CN" i="1" dirty="0">
              <a:solidFill>
                <a:schemeClr val="bg1">
                  <a:lumMod val="65000"/>
                </a:schemeClr>
              </a:solidFill>
            </a:endParaRPr>
          </a:p>
          <a:p>
            <a:r>
              <a:rPr lang="zh-CN" altLang="en-US" i="1" dirty="0">
                <a:solidFill>
                  <a:schemeClr val="bg1">
                    <a:lumMod val="65000"/>
                  </a:schemeClr>
                </a:solidFill>
                <a:effectLst/>
              </a:rPr>
              <a:t>通过牺牲上下文学习的能力换取建模对话历史的能力</a:t>
            </a:r>
            <a:endParaRPr lang="en-US" altLang="zh-CN" i="1" dirty="0">
              <a:solidFill>
                <a:schemeClr val="bg1">
                  <a:lumMod val="65000"/>
                </a:schemeClr>
              </a:solidFill>
            </a:endParaRPr>
          </a:p>
        </p:txBody>
      </p:sp>
      <p:sp>
        <p:nvSpPr>
          <p:cNvPr id="2" name="文本框 1"/>
          <p:cNvSpPr txBox="1"/>
          <p:nvPr>
            <p:custDataLst>
              <p:tags r:id="rId3"/>
            </p:custDataLst>
          </p:nvPr>
        </p:nvSpPr>
        <p:spPr>
          <a:xfrm>
            <a:off x="0" y="0"/>
            <a:ext cx="6096000" cy="583565"/>
          </a:xfrm>
          <a:prstGeom prst="rect">
            <a:avLst/>
          </a:prstGeom>
          <a:noFill/>
        </p:spPr>
        <p:txBody>
          <a:bodyPr wrap="square" rtlCol="0" anchor="t">
            <a:spAutoFit/>
          </a:bodyPr>
          <a:lstStyle/>
          <a:p>
            <a:r>
              <a:rPr lang="en-US" altLang="zh-CN" sz="3200">
                <a:sym typeface="+mn-ea"/>
              </a:rPr>
              <a:t>The </a:t>
            </a:r>
            <a:r>
              <a:rPr lang="zh-CN" altLang="en-US" sz="3200">
                <a:sym typeface="+mn-ea"/>
              </a:rPr>
              <a:t>evolutionary tree</a:t>
            </a:r>
            <a:r>
              <a:rPr lang="en-US" altLang="zh-CN" sz="3200">
                <a:sym typeface="+mn-ea"/>
              </a:rPr>
              <a:t> of ChatGPT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solidFill>
                  <a:schemeClr val="bg1">
                    <a:lumMod val="75000"/>
                  </a:schemeClr>
                </a:solidFill>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4</a:t>
            </a:r>
            <a:r>
              <a:rPr lang="en-US" altLang="zh-CN" sz="3600" dirty="0">
                <a:solidFill>
                  <a:schemeClr val="bg1">
                    <a:lumMod val="75000"/>
                  </a:schemeClr>
                </a:solidFill>
                <a:latin typeface="Calibri" panose="020F0502020204030204" pitchFamily="34" charset="0"/>
                <a:cs typeface="Calibri" panose="020F0502020204030204" pitchFamily="34" charset="0"/>
              </a:rPr>
              <a:t>. </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The </a:t>
            </a:r>
            <a:r>
              <a:rPr lang="zh-CN" altLang="en-US" sz="3200" dirty="0">
                <a:solidFill>
                  <a:schemeClr val="bg1">
                    <a:lumMod val="75000"/>
                  </a:schemeClr>
                </a:solidFill>
                <a:latin typeface="Calibri" panose="020F0502020204030204" pitchFamily="34" charset="0"/>
                <a:cs typeface="Calibri" panose="020F0502020204030204" pitchFamily="34" charset="0"/>
                <a:sym typeface="+mn-ea"/>
              </a:rPr>
              <a:t>evolutionary tree</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 of </a:t>
            </a:r>
            <a:r>
              <a:rPr lang="en-US" altLang="zh-CN" sz="3200" dirty="0" err="1">
                <a:solidFill>
                  <a:schemeClr val="bg1">
                    <a:lumMod val="75000"/>
                  </a:schemeClr>
                </a:solidFill>
                <a:latin typeface="Calibri" panose="020F0502020204030204" pitchFamily="34" charset="0"/>
                <a:cs typeface="Calibri" panose="020F0502020204030204" pitchFamily="34" charset="0"/>
                <a:sym typeface="+mn-ea"/>
              </a:rPr>
              <a:t>ChatGPT</a:t>
            </a:r>
            <a:endParaRPr lang="en-US" altLang="zh-CN" sz="24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extLst>
      <p:ext uri="{BB962C8B-B14F-4D97-AF65-F5344CB8AC3E}">
        <p14:creationId xmlns:p14="http://schemas.microsoft.com/office/powerpoint/2010/main" val="200639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4ABC0B7-3D33-224A-B1C6-95A0351F2BE0}"/>
              </a:ext>
            </a:extLst>
          </p:cNvPr>
          <p:cNvPicPr>
            <a:picLocks noChangeAspect="1"/>
          </p:cNvPicPr>
          <p:nvPr/>
        </p:nvPicPr>
        <p:blipFill>
          <a:blip r:embed="rId2"/>
          <a:stretch>
            <a:fillRect/>
          </a:stretch>
        </p:blipFill>
        <p:spPr>
          <a:xfrm>
            <a:off x="2117557" y="1851786"/>
            <a:ext cx="7459579" cy="3370996"/>
          </a:xfrm>
          <a:prstGeom prst="rect">
            <a:avLst/>
          </a:prstGeom>
        </p:spPr>
      </p:pic>
      <p:sp>
        <p:nvSpPr>
          <p:cNvPr id="8" name="文本框 7">
            <a:extLst>
              <a:ext uri="{FF2B5EF4-FFF2-40B4-BE49-F238E27FC236}">
                <a16:creationId xmlns:a16="http://schemas.microsoft.com/office/drawing/2014/main" id="{44AF7858-66AC-3248-A4A2-96C5CAEFB746}"/>
              </a:ext>
            </a:extLst>
          </p:cNvPr>
          <p:cNvSpPr txBox="1"/>
          <p:nvPr/>
        </p:nvSpPr>
        <p:spPr>
          <a:xfrm>
            <a:off x="595562" y="324853"/>
            <a:ext cx="6100010" cy="643831"/>
          </a:xfrm>
          <a:prstGeom prst="rect">
            <a:avLst/>
          </a:prstGeom>
          <a:noFill/>
        </p:spPr>
        <p:txBody>
          <a:bodyPr wrap="square">
            <a:spAutoFit/>
          </a:bodyPr>
          <a:lstStyle/>
          <a:p>
            <a:pPr>
              <a:lnSpc>
                <a:spcPct val="120000"/>
              </a:lnSpc>
            </a:pPr>
            <a:r>
              <a:rPr lang="en-US" altLang="zh-CN" sz="3200" dirty="0">
                <a:latin typeface="Calibri" panose="020F0502020204030204" pitchFamily="34" charset="0"/>
                <a:cs typeface="Calibri" panose="020F0502020204030204" pitchFamily="34" charset="0"/>
              </a:rPr>
              <a:t>What is LLM?</a:t>
            </a:r>
          </a:p>
        </p:txBody>
      </p:sp>
    </p:spTree>
    <p:extLst>
      <p:ext uri="{BB962C8B-B14F-4D97-AF65-F5344CB8AC3E}">
        <p14:creationId xmlns:p14="http://schemas.microsoft.com/office/powerpoint/2010/main" val="3304612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05F706E-09F4-CC4C-963B-F0A05650530C}"/>
              </a:ext>
            </a:extLst>
          </p:cNvPr>
          <p:cNvSpPr txBox="1"/>
          <p:nvPr/>
        </p:nvSpPr>
        <p:spPr>
          <a:xfrm>
            <a:off x="702732" y="2184400"/>
            <a:ext cx="7069667" cy="3570208"/>
          </a:xfrm>
          <a:prstGeom prst="rect">
            <a:avLst/>
          </a:prstGeom>
          <a:noFill/>
        </p:spPr>
        <p:txBody>
          <a:bodyPr wrap="square" rtlCol="0">
            <a:spAutoFit/>
          </a:bodyPr>
          <a:lstStyle/>
          <a:p>
            <a:pPr marL="342900" indent="-342900">
              <a:buFont typeface="Arial" panose="020B0604020202020204" pitchFamily="34" charset="0"/>
              <a:buChar char="•"/>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GPT n</a:t>
            </a:r>
          </a:p>
          <a:p>
            <a:pPr marL="342900" indent="-342900">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文心一言</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 dirty="0">
                <a:latin typeface="Microsoft YaHei" panose="020B0503020204020204" pitchFamily="34" charset="-122"/>
                <a:ea typeface="Microsoft YaHei" panose="020B0503020204020204" pitchFamily="34" charset="-122"/>
              </a:rPr>
              <a:t>斯坦福</a:t>
            </a:r>
            <a:r>
              <a:rPr kumimoji="1" lang="zh-CN" altLang="en-US" dirty="0">
                <a:latin typeface="Microsoft YaHei" panose="020B0503020204020204" pitchFamily="34" charset="-122"/>
                <a:ea typeface="Microsoft YaHei" panose="020B0503020204020204" pitchFamily="34" charset="-122"/>
              </a:rPr>
              <a:t>羊驼</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学术版开源实现</a:t>
            </a:r>
            <a:br>
              <a:rPr kumimoji="1" lang="en-US" altLang="zh-CN" dirty="0">
                <a:latin typeface="Microsoft YaHei" panose="020B0503020204020204" pitchFamily="34" charset="-122"/>
                <a:ea typeface="Microsoft YaHei" panose="020B0503020204020204" pitchFamily="34" charset="-122"/>
              </a:rPr>
            </a:br>
            <a:r>
              <a:rPr kumimoji="1" lang="en" altLang="zh-CN" dirty="0">
                <a:hlinkClick r:id="rId2"/>
              </a:rPr>
              <a:t>https://github.com/tatsu</a:t>
            </a:r>
            <a:r>
              <a:rPr kumimoji="1" lang="en-US" altLang="zh-CN" dirty="0">
                <a:hlinkClick r:id="rId2"/>
              </a:rPr>
              <a:t>-</a:t>
            </a:r>
            <a:r>
              <a:rPr kumimoji="1" lang="en" altLang="zh-CN" dirty="0">
                <a:hlinkClick r:id="rId2"/>
              </a:rPr>
              <a:t>lab/stanford_alpaca</a:t>
            </a:r>
            <a:endParaRPr kumimoji="1" lang="en" altLang="zh-CN" dirty="0"/>
          </a:p>
          <a:p>
            <a:endParaRPr kumimoji="1" lang="en" altLang="zh-CN" dirty="0"/>
          </a:p>
          <a:p>
            <a:pPr marL="457200" indent="-457200">
              <a:buFont typeface="Arial" panose="020B0604020202020204" pitchFamily="34" charset="0"/>
              <a:buChar char="•"/>
            </a:pPr>
            <a:endParaRPr lang="en" altLang="zh-CN" sz="2000" dirty="0">
              <a:solidFill>
                <a:srgbClr val="000000"/>
              </a:solidFill>
              <a:latin typeface="Fira Sans" panose="020F0502020204030204" pitchFamily="34" charset="0"/>
            </a:endParaRPr>
          </a:p>
          <a:p>
            <a:r>
              <a:rPr lang="en" altLang="zh-CN" sz="2000" dirty="0">
                <a:solidFill>
                  <a:srgbClr val="000000"/>
                </a:solidFill>
                <a:latin typeface="Fira Sans" panose="020F0502020204030204" pitchFamily="34" charset="0"/>
              </a:rPr>
              <a:t>	</a:t>
            </a:r>
            <a:endParaRPr lang="en" altLang="zh-CN" sz="2000" i="0" dirty="0">
              <a:solidFill>
                <a:srgbClr val="000000"/>
              </a:solidFill>
              <a:effectLst/>
              <a:latin typeface="Fira Sans" panose="020F0502020204030204" pitchFamily="34" charset="0"/>
            </a:endParaRPr>
          </a:p>
          <a:p>
            <a:pPr marL="457200" indent="-457200">
              <a:buFont typeface="Arial" panose="020B0604020202020204" pitchFamily="34" charset="0"/>
              <a:buChar char="•"/>
            </a:pPr>
            <a:endParaRPr kumimoji="1" lang="zh-CN" altLang="en-US" sz="2800" dirty="0"/>
          </a:p>
        </p:txBody>
      </p:sp>
      <p:sp>
        <p:nvSpPr>
          <p:cNvPr id="5" name="文本框 4">
            <a:extLst>
              <a:ext uri="{FF2B5EF4-FFF2-40B4-BE49-F238E27FC236}">
                <a16:creationId xmlns:a16="http://schemas.microsoft.com/office/drawing/2014/main" id="{F1042250-D681-324F-BC59-A2760967F6A9}"/>
              </a:ext>
            </a:extLst>
          </p:cNvPr>
          <p:cNvSpPr txBox="1"/>
          <p:nvPr/>
        </p:nvSpPr>
        <p:spPr>
          <a:xfrm>
            <a:off x="6316133" y="2735309"/>
            <a:ext cx="6096000" cy="1631216"/>
          </a:xfrm>
          <a:prstGeom prst="rect">
            <a:avLst/>
          </a:prstGeom>
          <a:noFill/>
        </p:spPr>
        <p:txBody>
          <a:bodyPr wrap="square">
            <a:spAutoFit/>
          </a:bodyPr>
          <a:lstStyle/>
          <a:p>
            <a:pPr marL="457200" indent="-457200">
              <a:buFont typeface="Arial" panose="020B0604020202020204" pitchFamily="34" charset="0"/>
              <a:buChar char="•"/>
            </a:pPr>
            <a:r>
              <a:rPr lang="en" altLang="zh-CN" sz="2000" i="0" dirty="0" err="1">
                <a:solidFill>
                  <a:srgbClr val="000000"/>
                </a:solidFill>
                <a:effectLst/>
                <a:latin typeface="Fira Sans" panose="020F0502020204030204" pitchFamily="34" charset="0"/>
              </a:rPr>
              <a:t>HuggingGPT</a:t>
            </a:r>
            <a:r>
              <a:rPr lang="en" altLang="zh-CN" sz="2000" i="0" dirty="0">
                <a:solidFill>
                  <a:srgbClr val="000000"/>
                </a:solidFill>
                <a:effectLst/>
                <a:latin typeface="Fira Sans" panose="020F0502020204030204" pitchFamily="34" charset="0"/>
              </a:rPr>
              <a:t> :  Leveraging LLMs to Solve Complex AI Tasks with Hugging Face Models</a:t>
            </a:r>
          </a:p>
          <a:p>
            <a:pPr marL="457200" indent="-457200">
              <a:buFont typeface="Arial" panose="020B0604020202020204" pitchFamily="34" charset="0"/>
              <a:buChar char="•"/>
            </a:pPr>
            <a:endParaRPr lang="en" altLang="zh-CN" sz="2000" dirty="0">
              <a:solidFill>
                <a:srgbClr val="000000"/>
              </a:solidFill>
              <a:latin typeface="Fira Sans" panose="020F0502020204030204" pitchFamily="34" charset="0"/>
            </a:endParaRPr>
          </a:p>
          <a:p>
            <a:pPr marL="457200" indent="-457200">
              <a:buFont typeface="Arial" panose="020B0604020202020204" pitchFamily="34" charset="0"/>
              <a:buChar char="•"/>
            </a:pPr>
            <a:r>
              <a:rPr lang="en" altLang="zh-CN" sz="2000" i="0" dirty="0">
                <a:solidFill>
                  <a:srgbClr val="000000"/>
                </a:solidFill>
                <a:effectLst/>
                <a:latin typeface="Fira Sans" panose="020F0502020204030204" pitchFamily="34" charset="0"/>
              </a:rPr>
              <a:t>A</a:t>
            </a:r>
            <a:r>
              <a:rPr lang="en-US" altLang="zh-CN" sz="2000" dirty="0" err="1">
                <a:solidFill>
                  <a:srgbClr val="000000"/>
                </a:solidFill>
                <a:latin typeface="Fira Sans" panose="020F0502020204030204" pitchFamily="34" charset="0"/>
              </a:rPr>
              <a:t>utoGPT</a:t>
            </a:r>
            <a:r>
              <a:rPr lang="en-US" altLang="zh-CN" sz="2000" dirty="0">
                <a:solidFill>
                  <a:srgbClr val="000000"/>
                </a:solidFill>
                <a:latin typeface="Fira Sans" panose="020F0502020204030204" pitchFamily="34" charset="0"/>
              </a:rPr>
              <a:t> : </a:t>
            </a:r>
            <a:r>
              <a:rPr lang="en" altLang="zh-CN" sz="2000" dirty="0">
                <a:solidFill>
                  <a:srgbClr val="000000"/>
                </a:solidFill>
                <a:latin typeface="Fira Sans" panose="020F0502020204030204" pitchFamily="34" charset="0"/>
              </a:rPr>
              <a:t>Everything You Need To Know</a:t>
            </a:r>
          </a:p>
          <a:p>
            <a:pPr marL="457200" indent="-457200">
              <a:buFont typeface="Arial" panose="020B0604020202020204" pitchFamily="34" charset="0"/>
              <a:buChar char="•"/>
            </a:pPr>
            <a:endParaRPr lang="en" altLang="zh-CN" sz="2000" i="0" dirty="0">
              <a:solidFill>
                <a:srgbClr val="000000"/>
              </a:solidFill>
              <a:effectLst/>
              <a:latin typeface="Fira Sans" panose="020F0502020204030204" pitchFamily="34" charset="0"/>
            </a:endParaRPr>
          </a:p>
        </p:txBody>
      </p:sp>
    </p:spTree>
    <p:extLst>
      <p:ext uri="{BB962C8B-B14F-4D97-AF65-F5344CB8AC3E}">
        <p14:creationId xmlns:p14="http://schemas.microsoft.com/office/powerpoint/2010/main" val="428784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F604AC-C0C8-9548-84A3-FE5113BEF61A}"/>
              </a:ext>
            </a:extLst>
          </p:cNvPr>
          <p:cNvSpPr txBox="1"/>
          <p:nvPr/>
        </p:nvSpPr>
        <p:spPr>
          <a:xfrm>
            <a:off x="4859866" y="2721114"/>
            <a:ext cx="2472267" cy="707886"/>
          </a:xfrm>
          <a:prstGeom prst="rect">
            <a:avLst/>
          </a:prstGeom>
          <a:noFill/>
        </p:spPr>
        <p:txBody>
          <a:bodyPr wrap="square" rtlCol="0">
            <a:spAutoFit/>
          </a:bodyPr>
          <a:lstStyle/>
          <a:p>
            <a:r>
              <a:rPr kumimoji="1" lang="en-US" altLang="zh-CN" sz="4000" dirty="0">
                <a:latin typeface="Calibri" panose="020F0502020204030204" pitchFamily="34" charset="0"/>
                <a:cs typeface="Calibri" panose="020F0502020204030204" pitchFamily="34" charset="0"/>
              </a:rPr>
              <a:t>Thanks</a:t>
            </a:r>
            <a:r>
              <a:rPr kumimoji="1" lang="zh-CN" altLang="en-US" sz="4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2061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4C8781-3B75-914E-879B-E26B7C9E0EF9}"/>
              </a:ext>
            </a:extLst>
          </p:cNvPr>
          <p:cNvPicPr>
            <a:picLocks noChangeAspect="1"/>
          </p:cNvPicPr>
          <p:nvPr/>
        </p:nvPicPr>
        <p:blipFill>
          <a:blip r:embed="rId2"/>
          <a:stretch>
            <a:fillRect/>
          </a:stretch>
        </p:blipFill>
        <p:spPr>
          <a:xfrm>
            <a:off x="490621" y="1041734"/>
            <a:ext cx="10922000" cy="5448300"/>
          </a:xfrm>
          <a:prstGeom prst="rect">
            <a:avLst/>
          </a:prstGeom>
        </p:spPr>
      </p:pic>
      <p:sp>
        <p:nvSpPr>
          <p:cNvPr id="4" name="文本框 3">
            <a:extLst>
              <a:ext uri="{FF2B5EF4-FFF2-40B4-BE49-F238E27FC236}">
                <a16:creationId xmlns:a16="http://schemas.microsoft.com/office/drawing/2014/main" id="{BE5D6D17-F542-9C4E-9B06-1459F25E8464}"/>
              </a:ext>
            </a:extLst>
          </p:cNvPr>
          <p:cNvSpPr txBox="1"/>
          <p:nvPr/>
        </p:nvSpPr>
        <p:spPr>
          <a:xfrm>
            <a:off x="671094" y="465905"/>
            <a:ext cx="9832474" cy="523220"/>
          </a:xfrm>
          <a:prstGeom prst="rect">
            <a:avLst/>
          </a:prstGeom>
          <a:noFill/>
        </p:spPr>
        <p:txBody>
          <a:bodyPr wrap="square">
            <a:spAutoFit/>
          </a:bodyPr>
          <a:lstStyle/>
          <a:p>
            <a:r>
              <a:rPr lang="en"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 altLang="zh-CN" sz="2800" b="1" dirty="0">
                <a:latin typeface="Calibri" panose="020F0502020204030204" pitchFamily="34" charset="0"/>
                <a:cs typeface="Calibri" panose="020F0502020204030204" pitchFamily="34" charset="0"/>
              </a:rPr>
              <a:t>t</a:t>
            </a:r>
            <a:r>
              <a:rPr lang="en" altLang="zh-CN" sz="2800" b="1" i="0" dirty="0">
                <a:effectLst/>
                <a:latin typeface="Calibri" panose="020F0502020204030204" pitchFamily="34" charset="0"/>
                <a:cs typeface="Calibri" panose="020F0502020204030204" pitchFamily="34" charset="0"/>
              </a:rPr>
              <a:t>imeline</a:t>
            </a:r>
            <a:r>
              <a:rPr lang="en" altLang="zh-CN" sz="2400" b="0" i="0" dirty="0">
                <a:effectLst/>
                <a:latin typeface="Calibri" panose="020F0502020204030204" pitchFamily="34" charset="0"/>
                <a:cs typeface="Calibri" panose="020F0502020204030204" pitchFamily="34" charset="0"/>
              </a:rPr>
              <a:t> of existing large language models (having a size larger than 10B) </a:t>
            </a:r>
            <a:endParaRPr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287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FEF8CB-F480-DE43-B521-12DEB6D3C1F2}"/>
              </a:ext>
            </a:extLst>
          </p:cNvPr>
          <p:cNvPicPr>
            <a:picLocks noChangeAspect="1"/>
          </p:cNvPicPr>
          <p:nvPr/>
        </p:nvPicPr>
        <p:blipFill>
          <a:blip r:embed="rId2"/>
          <a:stretch>
            <a:fillRect/>
          </a:stretch>
        </p:blipFill>
        <p:spPr>
          <a:xfrm>
            <a:off x="2478505" y="481231"/>
            <a:ext cx="7519736" cy="6283733"/>
          </a:xfrm>
          <a:prstGeom prst="rect">
            <a:avLst/>
          </a:prstGeom>
        </p:spPr>
      </p:pic>
      <p:sp>
        <p:nvSpPr>
          <p:cNvPr id="6" name="文本框 5">
            <a:extLst>
              <a:ext uri="{FF2B5EF4-FFF2-40B4-BE49-F238E27FC236}">
                <a16:creationId xmlns:a16="http://schemas.microsoft.com/office/drawing/2014/main" id="{3501487E-37F6-DA47-B87C-5F4F479ADCDC}"/>
              </a:ext>
            </a:extLst>
          </p:cNvPr>
          <p:cNvSpPr txBox="1"/>
          <p:nvPr/>
        </p:nvSpPr>
        <p:spPr>
          <a:xfrm>
            <a:off x="776037" y="481231"/>
            <a:ext cx="6100010" cy="523220"/>
          </a:xfrm>
          <a:prstGeom prst="rect">
            <a:avLst/>
          </a:prstGeom>
          <a:noFill/>
        </p:spPr>
        <p:txBody>
          <a:bodyPr wrap="square">
            <a:spAutoFit/>
          </a:bodyPr>
          <a:lstStyle/>
          <a:p>
            <a:r>
              <a:rPr lang="en" altLang="zh-CN" sz="2800" dirty="0">
                <a:latin typeface="Calibri" panose="020F0502020204030204" pitchFamily="34" charset="0"/>
                <a:cs typeface="Calibri" panose="020F0502020204030204" pitchFamily="34" charset="0"/>
              </a:rPr>
              <a:t>more</a:t>
            </a:r>
            <a:r>
              <a:rPr lang="en" altLang="zh-CN" sz="2800" b="0" i="0" dirty="0">
                <a:effectLst/>
                <a:latin typeface="Calibri" panose="020F0502020204030204" pitchFamily="34" charset="0"/>
                <a:cs typeface="Calibri" panose="020F0502020204030204" pitchFamily="34" charset="0"/>
              </a:rPr>
              <a:t> details </a:t>
            </a:r>
            <a:endParaRPr lang="zh-CN" altLang="en-US" sz="2800" dirty="0"/>
          </a:p>
        </p:txBody>
      </p:sp>
    </p:spTree>
    <p:extLst>
      <p:ext uri="{BB962C8B-B14F-4D97-AF65-F5344CB8AC3E}">
        <p14:creationId xmlns:p14="http://schemas.microsoft.com/office/powerpoint/2010/main" val="284004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2840" y="847993"/>
            <a:ext cx="6600190" cy="5297412"/>
          </a:xfrm>
          <a:prstGeom prst="rect">
            <a:avLst/>
          </a:prstGeom>
          <a:noFill/>
        </p:spPr>
        <p:txBody>
          <a:bodyPr wrap="square" rtlCol="0">
            <a:spAutoFit/>
          </a:bodyPr>
          <a:lstStyle/>
          <a:p>
            <a:pPr marL="514350" indent="-514350">
              <a:lnSpc>
                <a:spcPct val="120000"/>
              </a:lnSpc>
              <a:buAutoNum type="arabicPeriod"/>
            </a:pPr>
            <a:r>
              <a:rPr lang="en-US" altLang="zh-CN" sz="3200" dirty="0">
                <a:solidFill>
                  <a:schemeClr val="bg1">
                    <a:lumMod val="75000"/>
                  </a:schemeClr>
                </a:solidFill>
                <a:latin typeface="Calibri" panose="020F0502020204030204" pitchFamily="34" charset="0"/>
                <a:cs typeface="Calibri" panose="020F0502020204030204" pitchFamily="34" charset="0"/>
              </a:rPr>
              <a:t>What is LLM?</a:t>
            </a:r>
          </a:p>
          <a:p>
            <a:pPr marL="514350" indent="-514350">
              <a:lnSpc>
                <a:spcPct val="120000"/>
              </a:lnSpc>
              <a:buFontTx/>
              <a:buAutoNum type="arabicPeriod"/>
            </a:pPr>
            <a:r>
              <a:rPr lang="en" altLang="zh-CN" sz="3200" dirty="0">
                <a:latin typeface="Calibri" panose="020F0502020204030204" pitchFamily="34" charset="0"/>
                <a:cs typeface="Calibri" panose="020F0502020204030204" pitchFamily="34" charset="0"/>
              </a:rPr>
              <a:t>Preliminaries</a:t>
            </a:r>
          </a:p>
          <a:p>
            <a:pPr marL="514350" indent="-514350">
              <a:lnSpc>
                <a:spcPct val="120000"/>
              </a:lnSpc>
              <a:buFontTx/>
              <a:buAutoNum type="arabicPeriod"/>
            </a:pPr>
            <a:r>
              <a:rPr lang="en" altLang="zh-CN" sz="3200" dirty="0">
                <a:solidFill>
                  <a:schemeClr val="bg1">
                    <a:lumMod val="75000"/>
                  </a:schemeClr>
                </a:solidFill>
                <a:latin typeface="Calibri" panose="020F0502020204030204" pitchFamily="34" charset="0"/>
                <a:cs typeface="Calibri" panose="020F0502020204030204" pitchFamily="34" charset="0"/>
              </a:rPr>
              <a:t>LLMs</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Resource</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Pre-training</a:t>
            </a:r>
          </a:p>
          <a:p>
            <a:pPr marL="800100" lvl="1" indent="-342900">
              <a:lnSpc>
                <a:spcPct val="120000"/>
              </a:lnSpc>
              <a:buFontTx/>
              <a:buChar cha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Adaptation</a:t>
            </a:r>
            <a:r>
              <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 </a:t>
            </a: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rPr>
              <a:t>Tuning</a:t>
            </a: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cs typeface="Calibri" panose="020F0502020204030204" pitchFamily="34" charset="0"/>
              </a:rPr>
              <a:t>Emergent abilities</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pitchFamily="34" charset="0"/>
              <a:ea typeface="等线" panose="02010600030101010101" pitchFamily="2" charset="-122"/>
              <a:cs typeface="Calibri" panose="020F0502020204030204" pitchFamily="34" charset="0"/>
            </a:endParaRPr>
          </a:p>
          <a:p>
            <a:pPr marL="800100" lvl="1" indent="-342900">
              <a:lnSpc>
                <a:spcPct val="120000"/>
              </a:lnSpc>
              <a:buFontTx/>
              <a:buChar char="-"/>
            </a:pPr>
            <a:r>
              <a:rPr lang="en-US" altLang="zh-CN" sz="2400" dirty="0">
                <a:solidFill>
                  <a:schemeClr val="bg1">
                    <a:lumMod val="75000"/>
                  </a:schemeClr>
                </a:solidFill>
                <a:latin typeface="Calibri" panose="020F0502020204030204" pitchFamily="34" charset="0"/>
                <a:ea typeface="等线" panose="02010600030101010101" pitchFamily="2" charset="-122"/>
                <a:cs typeface="Calibri" panose="020F0502020204030204" pitchFamily="34" charset="0"/>
              </a:rPr>
              <a:t>Utilization</a:t>
            </a:r>
            <a:endParaRPr lang="en-US" altLang="zh-CN" sz="32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4</a:t>
            </a:r>
            <a:r>
              <a:rPr lang="en-US" altLang="zh-CN" sz="3600" dirty="0">
                <a:solidFill>
                  <a:schemeClr val="bg1">
                    <a:lumMod val="75000"/>
                  </a:schemeClr>
                </a:solidFill>
                <a:latin typeface="Calibri" panose="020F0502020204030204" pitchFamily="34" charset="0"/>
                <a:cs typeface="Calibri" panose="020F0502020204030204" pitchFamily="34" charset="0"/>
              </a:rPr>
              <a:t>. </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The </a:t>
            </a:r>
            <a:r>
              <a:rPr lang="zh-CN" altLang="en-US" sz="3200" dirty="0">
                <a:solidFill>
                  <a:schemeClr val="bg1">
                    <a:lumMod val="75000"/>
                  </a:schemeClr>
                </a:solidFill>
                <a:latin typeface="Calibri" panose="020F0502020204030204" pitchFamily="34" charset="0"/>
                <a:cs typeface="Calibri" panose="020F0502020204030204" pitchFamily="34" charset="0"/>
                <a:sym typeface="+mn-ea"/>
              </a:rPr>
              <a:t>evolutionary tree</a:t>
            </a:r>
            <a:r>
              <a:rPr lang="en-US" altLang="zh-CN" sz="3200" dirty="0">
                <a:solidFill>
                  <a:schemeClr val="bg1">
                    <a:lumMod val="75000"/>
                  </a:schemeClr>
                </a:solidFill>
                <a:latin typeface="Calibri" panose="020F0502020204030204" pitchFamily="34" charset="0"/>
                <a:cs typeface="Calibri" panose="020F0502020204030204" pitchFamily="34" charset="0"/>
                <a:sym typeface="+mn-ea"/>
              </a:rPr>
              <a:t> of </a:t>
            </a:r>
            <a:r>
              <a:rPr lang="en-US" altLang="zh-CN" sz="3200" dirty="0" err="1">
                <a:solidFill>
                  <a:schemeClr val="bg1">
                    <a:lumMod val="75000"/>
                  </a:schemeClr>
                </a:solidFill>
                <a:latin typeface="Calibri" panose="020F0502020204030204" pitchFamily="34" charset="0"/>
                <a:cs typeface="Calibri" panose="020F0502020204030204" pitchFamily="34" charset="0"/>
                <a:sym typeface="+mn-ea"/>
              </a:rPr>
              <a:t>ChatGPT</a:t>
            </a:r>
            <a:endParaRPr lang="en-US" altLang="zh-CN" sz="2400" dirty="0">
              <a:solidFill>
                <a:schemeClr val="bg1">
                  <a:lumMod val="75000"/>
                </a:schemeClr>
              </a:solidFill>
              <a:latin typeface="Calibri" panose="020F0502020204030204" pitchFamily="34" charset="0"/>
              <a:cs typeface="Calibri" panose="020F0502020204030204" pitchFamily="34" charset="0"/>
              <a:sym typeface="+mn-ea"/>
            </a:endParaRPr>
          </a:p>
          <a:p>
            <a:pPr>
              <a:lnSpc>
                <a:spcPct val="120000"/>
              </a:lnSpc>
            </a:pPr>
            <a:r>
              <a:rPr lang="en-US" altLang="zh-CN" sz="3200" dirty="0">
                <a:solidFill>
                  <a:schemeClr val="bg1">
                    <a:lumMod val="75000"/>
                  </a:schemeClr>
                </a:solidFill>
                <a:latin typeface="Calibri" panose="020F0502020204030204" pitchFamily="34" charset="0"/>
                <a:cs typeface="Calibri" panose="020F0502020204030204" pitchFamily="34" charset="0"/>
              </a:rPr>
              <a:t>5. Future</a:t>
            </a:r>
          </a:p>
        </p:txBody>
      </p:sp>
      <p:sp>
        <p:nvSpPr>
          <p:cNvPr id="2" name="文本框 1"/>
          <p:cNvSpPr txBox="1"/>
          <p:nvPr/>
        </p:nvSpPr>
        <p:spPr>
          <a:xfrm>
            <a:off x="648970" y="2554605"/>
            <a:ext cx="3393440" cy="922020"/>
          </a:xfrm>
          <a:prstGeom prst="rect">
            <a:avLst/>
          </a:prstGeom>
          <a:noFill/>
        </p:spPr>
        <p:txBody>
          <a:bodyPr wrap="square" rtlCol="0">
            <a:spAutoFit/>
          </a:bodyPr>
          <a:lstStyle/>
          <a:p>
            <a:r>
              <a:rPr lang="en-US" altLang="zh-CN" sz="5400">
                <a:latin typeface="Arial Rounded MT Bold" panose="020F0704030504030204" pitchFamily="34" charset="0"/>
              </a:rPr>
              <a:t>Contents</a:t>
            </a:r>
          </a:p>
        </p:txBody>
      </p:sp>
    </p:spTree>
    <p:extLst>
      <p:ext uri="{BB962C8B-B14F-4D97-AF65-F5344CB8AC3E}">
        <p14:creationId xmlns:p14="http://schemas.microsoft.com/office/powerpoint/2010/main" val="126936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7AE57F4-68F2-404E-8375-BBB0678E861E}"/>
              </a:ext>
            </a:extLst>
          </p:cNvPr>
          <p:cNvSpPr txBox="1"/>
          <p:nvPr/>
        </p:nvSpPr>
        <p:spPr>
          <a:xfrm>
            <a:off x="800100" y="445169"/>
            <a:ext cx="2705612" cy="584775"/>
          </a:xfrm>
          <a:prstGeom prst="rect">
            <a:avLst/>
          </a:prstGeom>
          <a:noFill/>
        </p:spPr>
        <p:txBody>
          <a:bodyPr wrap="none" rtlCol="0">
            <a:spAutoFit/>
          </a:bodyPr>
          <a:lstStyle/>
          <a:p>
            <a:r>
              <a:rPr kumimoji="1" lang="en-US" altLang="zh-CN" sz="3200" dirty="0">
                <a:latin typeface="Calibri" panose="020F0502020204030204" pitchFamily="34" charset="0"/>
                <a:cs typeface="Calibri" panose="020F0502020204030204" pitchFamily="34" charset="0"/>
              </a:rPr>
              <a:t>Two</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paradigms</a:t>
            </a:r>
            <a:endParaRPr kumimoji="1" lang="zh-CN" altLang="en-US" sz="3200" dirty="0">
              <a:latin typeface="Calibri" panose="020F0502020204030204" pitchFamily="34" charset="0"/>
              <a:cs typeface="Calibri" panose="020F0502020204030204" pitchFamily="34" charset="0"/>
            </a:endParaRPr>
          </a:p>
        </p:txBody>
      </p:sp>
      <p:sp>
        <p:nvSpPr>
          <p:cNvPr id="13" name="AutoShape 2">
            <a:extLst>
              <a:ext uri="{FF2B5EF4-FFF2-40B4-BE49-F238E27FC236}">
                <a16:creationId xmlns:a16="http://schemas.microsoft.com/office/drawing/2014/main" id="{748AD44B-0EFB-6F4F-8FE6-98C0E9BCDF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0A34188D-8230-0347-A0B2-5F8032DBA4E2}"/>
              </a:ext>
            </a:extLst>
          </p:cNvPr>
          <p:cNvPicPr>
            <a:picLocks noChangeAspect="1"/>
          </p:cNvPicPr>
          <p:nvPr/>
        </p:nvPicPr>
        <p:blipFill>
          <a:blip r:embed="rId3"/>
          <a:stretch>
            <a:fillRect/>
          </a:stretch>
        </p:blipFill>
        <p:spPr>
          <a:xfrm>
            <a:off x="6521116" y="1842996"/>
            <a:ext cx="5670884" cy="2968094"/>
          </a:xfrm>
          <a:prstGeom prst="rect">
            <a:avLst/>
          </a:prstGeom>
        </p:spPr>
      </p:pic>
      <p:sp>
        <p:nvSpPr>
          <p:cNvPr id="17" name="文本框 16">
            <a:extLst>
              <a:ext uri="{FF2B5EF4-FFF2-40B4-BE49-F238E27FC236}">
                <a16:creationId xmlns:a16="http://schemas.microsoft.com/office/drawing/2014/main" id="{3B524E86-3DEF-FA4F-A097-EB627895300E}"/>
              </a:ext>
            </a:extLst>
          </p:cNvPr>
          <p:cNvSpPr txBox="1"/>
          <p:nvPr/>
        </p:nvSpPr>
        <p:spPr>
          <a:xfrm>
            <a:off x="719889" y="2227574"/>
            <a:ext cx="6418847" cy="2658736"/>
          </a:xfrm>
          <a:prstGeom prst="rect">
            <a:avLst/>
          </a:prstGeom>
          <a:noFill/>
        </p:spPr>
        <p:txBody>
          <a:bodyPr wrap="square">
            <a:spAutoFit/>
          </a:bodyPr>
          <a:lstStyle>
            <a:defPPr>
              <a:defRPr lang="zh-CN"/>
            </a:defPPr>
            <a:lvl1pPr>
              <a:defRPr b="1" i="0">
                <a:solidFill>
                  <a:srgbClr val="121212"/>
                </a:solidFill>
                <a:effectLst/>
                <a:latin typeface="-apple-system"/>
              </a:defRPr>
            </a:lvl1pPr>
          </a:lstStyle>
          <a:p>
            <a:r>
              <a:rPr lang="zh-CN" altLang="en-US" b="0" dirty="0">
                <a:solidFill>
                  <a:schemeClr val="bg1">
                    <a:lumMod val="65000"/>
                  </a:schemeClr>
                </a:solidFill>
                <a:latin typeface="Microsoft YaHei" panose="020B0503020204020204" pitchFamily="34" charset="-122"/>
                <a:ea typeface="Microsoft YaHei" panose="020B0503020204020204" pitchFamily="34" charset="-122"/>
                <a:cs typeface="Calibri" panose="020F0502020204030204" pitchFamily="34" charset="0"/>
              </a:rPr>
              <a:t>第一范式：非神经网络时代的完全监督学习（特征工程）</a:t>
            </a:r>
            <a:endParaRPr lang="en-US" altLang="zh-CN" b="0" dirty="0">
              <a:solidFill>
                <a:schemeClr val="bg1">
                  <a:lumMod val="65000"/>
                </a:schemeClr>
              </a:solidFill>
              <a:latin typeface="Microsoft YaHei" panose="020B0503020204020204" pitchFamily="34" charset="-122"/>
              <a:ea typeface="Microsoft YaHei" panose="020B0503020204020204" pitchFamily="34" charset="-122"/>
              <a:cs typeface="Calibri" panose="020F0502020204030204" pitchFamily="34" charset="0"/>
            </a:endParaRPr>
          </a:p>
          <a:p>
            <a:endParaRPr lang="en-US" altLang="zh-CN" b="0" dirty="0">
              <a:solidFill>
                <a:schemeClr val="bg1">
                  <a:lumMod val="65000"/>
                </a:schemeClr>
              </a:solidFill>
              <a:latin typeface="Microsoft YaHei" panose="020B0503020204020204" pitchFamily="34" charset="-122"/>
              <a:ea typeface="Microsoft YaHei" panose="020B0503020204020204" pitchFamily="34" charset="-122"/>
              <a:cs typeface="Calibri" panose="020F0502020204030204" pitchFamily="34" charset="0"/>
            </a:endParaRPr>
          </a:p>
          <a:p>
            <a:r>
              <a:rPr lang="zh-CN" altLang="en-US" b="0" i="0" dirty="0">
                <a:solidFill>
                  <a:schemeClr val="bg1">
                    <a:lumMod val="65000"/>
                  </a:schemeClr>
                </a:solidFill>
                <a:effectLst/>
                <a:latin typeface="Microsoft YaHei" panose="020B0503020204020204" pitchFamily="34" charset="-122"/>
                <a:ea typeface="Microsoft YaHei" panose="020B0503020204020204" pitchFamily="34" charset="-122"/>
                <a:cs typeface="Calibri" panose="020F0502020204030204" pitchFamily="34" charset="0"/>
              </a:rPr>
              <a:t>第二范式：基于神经网络的完全监督学习（架构工程）</a:t>
            </a:r>
            <a:endParaRPr lang="en-US" altLang="zh-CN" b="0" i="0" dirty="0">
              <a:solidFill>
                <a:schemeClr val="bg1">
                  <a:lumMod val="65000"/>
                </a:schemeClr>
              </a:solidFill>
              <a:effectLst/>
              <a:latin typeface="Microsoft YaHei" panose="020B0503020204020204" pitchFamily="34" charset="-122"/>
              <a:ea typeface="Microsoft YaHei" panose="020B0503020204020204" pitchFamily="34" charset="-122"/>
              <a:cs typeface="Calibri" panose="020F0502020204030204" pitchFamily="34" charset="0"/>
            </a:endParaRPr>
          </a:p>
          <a:p>
            <a:endParaRPr lang="en-US" altLang="zh-CN" b="0" dirty="0">
              <a:solidFill>
                <a:schemeClr val="bg1">
                  <a:lumMod val="65000"/>
                </a:schemeClr>
              </a:solidFill>
              <a:latin typeface="Microsoft YaHei" panose="020B0503020204020204" pitchFamily="34" charset="-122"/>
              <a:ea typeface="Microsoft YaHei" panose="020B0503020204020204" pitchFamily="34" charset="-122"/>
              <a:cs typeface="Calibri" panose="020F0502020204030204" pitchFamily="34" charset="0"/>
            </a:endParaRPr>
          </a:p>
          <a:p>
            <a:pPr algn="l"/>
            <a:r>
              <a:rPr lang="zh-CN" altLang="en-US" b="0" dirty="0">
                <a:solidFill>
                  <a:schemeClr val="tx1"/>
                </a:solidFill>
                <a:latin typeface="Microsoft YaHei" panose="020B0503020204020204" pitchFamily="34" charset="-122"/>
                <a:ea typeface="Microsoft YaHei" panose="020B0503020204020204" pitchFamily="34" charset="-122"/>
                <a:cs typeface="Calibri" panose="020F0502020204030204" pitchFamily="34" charset="0"/>
              </a:rPr>
              <a:t>第三范式：预训练，精调范式（目标工程）</a:t>
            </a:r>
          </a:p>
          <a:p>
            <a:br>
              <a:rPr lang="zh-CN" altLang="en-US" b="0" dirty="0">
                <a:solidFill>
                  <a:schemeClr val="tx1"/>
                </a:solidFill>
                <a:latin typeface="Microsoft YaHei" panose="020B0503020204020204" pitchFamily="34" charset="-122"/>
                <a:ea typeface="Microsoft YaHei" panose="020B0503020204020204" pitchFamily="34" charset="-122"/>
                <a:cs typeface="Calibri" panose="020F0502020204030204" pitchFamily="34" charset="0"/>
              </a:rPr>
            </a:br>
            <a:r>
              <a:rPr lang="zh-CN" altLang="en-US" b="0" dirty="0">
                <a:solidFill>
                  <a:schemeClr val="tx1"/>
                </a:solidFill>
                <a:latin typeface="Microsoft YaHei" panose="020B0503020204020204" pitchFamily="34" charset="-122"/>
                <a:ea typeface="Microsoft YaHei" panose="020B0503020204020204" pitchFamily="34" charset="-122"/>
                <a:cs typeface="Calibri" panose="020F0502020204030204" pitchFamily="34" charset="0"/>
              </a:rPr>
              <a:t>第四范式：预训练，提示，预测范式（</a:t>
            </a:r>
            <a:r>
              <a:rPr lang="en" altLang="zh-CN" b="0" dirty="0">
                <a:solidFill>
                  <a:schemeClr val="tx1"/>
                </a:solidFill>
                <a:latin typeface="Microsoft YaHei" panose="020B0503020204020204" pitchFamily="34" charset="-122"/>
                <a:ea typeface="Microsoft YaHei" panose="020B0503020204020204" pitchFamily="34" charset="-122"/>
                <a:cs typeface="Calibri" panose="020F0502020204030204" pitchFamily="34" charset="0"/>
              </a:rPr>
              <a:t>Prompt</a:t>
            </a:r>
            <a:r>
              <a:rPr lang="zh-CN" altLang="en-US" b="0" dirty="0">
                <a:solidFill>
                  <a:schemeClr val="tx1"/>
                </a:solidFill>
                <a:latin typeface="Microsoft YaHei" panose="020B0503020204020204" pitchFamily="34" charset="-122"/>
                <a:ea typeface="Microsoft YaHei" panose="020B0503020204020204" pitchFamily="34" charset="-122"/>
                <a:cs typeface="Calibri" panose="020F0502020204030204" pitchFamily="34" charset="0"/>
              </a:rPr>
              <a:t>工程）</a:t>
            </a:r>
          </a:p>
          <a:p>
            <a:endParaRPr lang="zh-CN" altLang="en-US" b="0" i="0" dirty="0">
              <a:solidFill>
                <a:schemeClr val="bg1">
                  <a:lumMod val="65000"/>
                </a:schemeClr>
              </a:solidFill>
              <a:effectLst/>
              <a:latin typeface="Microsoft YaHei" panose="020B0503020204020204" pitchFamily="34" charset="-122"/>
              <a:ea typeface="Microsoft YaHei" panose="020B0503020204020204" pitchFamily="34" charset="-122"/>
              <a:cs typeface="Calibri" panose="020F0502020204030204" pitchFamily="34" charset="0"/>
            </a:endParaRPr>
          </a:p>
          <a:p>
            <a:endParaRPr lang="zh-CN" altLang="en-US" dirty="0"/>
          </a:p>
        </p:txBody>
      </p:sp>
      <p:sp>
        <p:nvSpPr>
          <p:cNvPr id="22" name="文本框 21">
            <a:extLst>
              <a:ext uri="{FF2B5EF4-FFF2-40B4-BE49-F238E27FC236}">
                <a16:creationId xmlns:a16="http://schemas.microsoft.com/office/drawing/2014/main" id="{22F8A2A6-1D7E-4947-9437-4A5E828566CB}"/>
              </a:ext>
            </a:extLst>
          </p:cNvPr>
          <p:cNvSpPr txBox="1"/>
          <p:nvPr/>
        </p:nvSpPr>
        <p:spPr>
          <a:xfrm>
            <a:off x="-635" y="6559550"/>
            <a:ext cx="12192635" cy="298450"/>
          </a:xfrm>
          <a:prstGeom prst="rect">
            <a:avLst/>
          </a:prstGeom>
          <a:solidFill>
            <a:schemeClr val="bg1">
              <a:lumMod val="85000"/>
            </a:schemeClr>
          </a:solidFill>
        </p:spPr>
        <p:txBody>
          <a:bodyPr wrap="square" rtlCol="0">
            <a:noAutofit/>
          </a:bodyPr>
          <a:lstStyle/>
          <a:p>
            <a:pPr algn="ctr"/>
            <a:r>
              <a:rPr lang="zh-CN" altLang="en-US" sz="1600" dirty="0"/>
              <a:t>https://zhuanlan.zhihu.com/p/395115779</a:t>
            </a:r>
          </a:p>
          <a:p>
            <a:pPr algn="ctr"/>
            <a:endParaRPr lang="zh-CN" altLang="en-US" sz="1600" dirty="0"/>
          </a:p>
        </p:txBody>
      </p:sp>
      <p:sp>
        <p:nvSpPr>
          <p:cNvPr id="24" name="文本框 23">
            <a:extLst>
              <a:ext uri="{FF2B5EF4-FFF2-40B4-BE49-F238E27FC236}">
                <a16:creationId xmlns:a16="http://schemas.microsoft.com/office/drawing/2014/main" id="{56C14121-830B-8548-9749-1E44FC3A4517}"/>
              </a:ext>
            </a:extLst>
          </p:cNvPr>
          <p:cNvSpPr txBox="1"/>
          <p:nvPr/>
        </p:nvSpPr>
        <p:spPr>
          <a:xfrm>
            <a:off x="148390" y="5501898"/>
            <a:ext cx="6100010" cy="615553"/>
          </a:xfrm>
          <a:prstGeom prst="rect">
            <a:avLst/>
          </a:prstGeom>
          <a:noFill/>
        </p:spPr>
        <p:txBody>
          <a:bodyPr wrap="square">
            <a:spAutoFit/>
          </a:bodyPr>
          <a:lstStyle/>
          <a:p>
            <a:r>
              <a:rPr lang="en" altLang="zh-CN" b="0" i="0" dirty="0">
                <a:effectLst/>
                <a:latin typeface="Calibri" panose="020F0502020204030204" pitchFamily="34" charset="0"/>
                <a:cs typeface="Calibri" panose="020F0502020204030204" pitchFamily="34" charset="0"/>
              </a:rPr>
              <a:t>SLM</a:t>
            </a:r>
            <a:r>
              <a:rPr lang="en" altLang="zh-CN" b="0" i="0" dirty="0">
                <a:effectLst/>
                <a:latin typeface="Arial" panose="020B0604020202020204" pitchFamily="34" charset="0"/>
              </a:rPr>
              <a:t> </a:t>
            </a:r>
          </a:p>
          <a:p>
            <a:r>
              <a:rPr lang="en-US" altLang="zh-CN" sz="1600" dirty="0">
                <a:latin typeface="Calibri" panose="020F0502020204030204" pitchFamily="34" charset="0"/>
                <a:cs typeface="Calibri" panose="020F0502020204030204" pitchFamily="34" charset="0"/>
              </a:rPr>
              <a:t>(</a:t>
            </a:r>
            <a:r>
              <a:rPr lang="en" altLang="zh-CN" sz="1600" b="0" i="0" dirty="0">
                <a:effectLst/>
                <a:latin typeface="Calibri" panose="020F0502020204030204" pitchFamily="34" charset="0"/>
                <a:cs typeface="Calibri" panose="020F0502020204030204" pitchFamily="34" charset="0"/>
              </a:rPr>
              <a:t>Statistical language model) </a:t>
            </a:r>
            <a:endParaRPr lang="zh-CN" altLang="en-US" sz="1600" dirty="0">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7F703839-7FA5-4543-9D59-2B90265AB95D}"/>
              </a:ext>
            </a:extLst>
          </p:cNvPr>
          <p:cNvSpPr txBox="1"/>
          <p:nvPr/>
        </p:nvSpPr>
        <p:spPr>
          <a:xfrm>
            <a:off x="3198395" y="5505361"/>
            <a:ext cx="2418347" cy="615553"/>
          </a:xfrm>
          <a:prstGeom prst="rect">
            <a:avLst/>
          </a:prstGeom>
          <a:noFill/>
        </p:spPr>
        <p:txBody>
          <a:bodyPr wrap="square">
            <a:spAutoFit/>
          </a:bodyPr>
          <a:lstStyle/>
          <a:p>
            <a:r>
              <a:rPr lang="en" altLang="zh-CN" b="0" i="0" dirty="0">
                <a:effectLst/>
                <a:latin typeface="Calibri" panose="020F0502020204030204" pitchFamily="34" charset="0"/>
                <a:cs typeface="Calibri" panose="020F0502020204030204" pitchFamily="34" charset="0"/>
              </a:rPr>
              <a:t>NLM</a:t>
            </a:r>
          </a:p>
          <a:p>
            <a:r>
              <a:rPr lang="en" altLang="zh-CN" sz="1600" b="0" i="0" dirty="0">
                <a:effectLst/>
                <a:latin typeface="Calibri" panose="020F0502020204030204" pitchFamily="34" charset="0"/>
                <a:cs typeface="Calibri" panose="020F0502020204030204" pitchFamily="34" charset="0"/>
              </a:rPr>
              <a:t>(Neural language models) </a:t>
            </a:r>
            <a:endParaRPr lang="zh-CN" altLang="en-US" sz="1600" dirty="0">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C8D5510E-9D5B-A84D-AA5C-E2C6DE20B777}"/>
              </a:ext>
            </a:extLst>
          </p:cNvPr>
          <p:cNvSpPr txBox="1"/>
          <p:nvPr/>
        </p:nvSpPr>
        <p:spPr>
          <a:xfrm>
            <a:off x="5967663" y="5489060"/>
            <a:ext cx="2630905" cy="892552"/>
          </a:xfrm>
          <a:prstGeom prst="rect">
            <a:avLst/>
          </a:prstGeom>
          <a:noFill/>
        </p:spPr>
        <p:txBody>
          <a:bodyPr wrap="square">
            <a:spAutoFit/>
          </a:bodyPr>
          <a:lstStyle/>
          <a:p>
            <a:r>
              <a:rPr lang="en" altLang="zh-CN" b="0" i="0" dirty="0">
                <a:effectLst/>
                <a:latin typeface="Calibri" panose="020F0502020204030204" pitchFamily="34" charset="0"/>
                <a:cs typeface="Calibri" panose="020F0502020204030204" pitchFamily="34" charset="0"/>
              </a:rPr>
              <a:t>PLM</a:t>
            </a:r>
          </a:p>
          <a:p>
            <a:r>
              <a:rPr lang="en" altLang="zh-CN" sz="1600" b="0" i="0" dirty="0">
                <a:effectLst/>
                <a:latin typeface="Calibri" panose="020F0502020204030204" pitchFamily="34" charset="0"/>
                <a:cs typeface="Calibri" panose="020F0502020204030204" pitchFamily="34" charset="0"/>
              </a:rPr>
              <a:t>(Pre-trained language models</a:t>
            </a:r>
            <a:r>
              <a:rPr lang="en" altLang="zh-CN" sz="1600" dirty="0">
                <a:latin typeface="Calibri" panose="020F0502020204030204" pitchFamily="34" charset="0"/>
                <a:cs typeface="Calibri" panose="020F0502020204030204" pitchFamily="34" charset="0"/>
              </a:rPr>
              <a:t>)</a:t>
            </a:r>
            <a:br>
              <a:rPr lang="en" altLang="zh-CN" dirty="0"/>
            </a:br>
            <a:endParaRPr lang="zh-CN" altLang="en-US" dirty="0"/>
          </a:p>
        </p:txBody>
      </p:sp>
      <p:sp>
        <p:nvSpPr>
          <p:cNvPr id="30" name="文本框 29">
            <a:extLst>
              <a:ext uri="{FF2B5EF4-FFF2-40B4-BE49-F238E27FC236}">
                <a16:creationId xmlns:a16="http://schemas.microsoft.com/office/drawing/2014/main" id="{DF3A8C78-0B4A-B346-BFEE-CC7D7447C256}"/>
              </a:ext>
            </a:extLst>
          </p:cNvPr>
          <p:cNvSpPr txBox="1"/>
          <p:nvPr/>
        </p:nvSpPr>
        <p:spPr>
          <a:xfrm>
            <a:off x="8949489" y="5415171"/>
            <a:ext cx="6100010" cy="615553"/>
          </a:xfrm>
          <a:prstGeom prst="rect">
            <a:avLst/>
          </a:prstGeom>
          <a:noFill/>
        </p:spPr>
        <p:txBody>
          <a:bodyPr wrap="square">
            <a:spAutoFit/>
          </a:bodyPr>
          <a:lstStyle/>
          <a:p>
            <a:r>
              <a:rPr lang="en" altLang="zh-CN" b="0" i="0" dirty="0">
                <a:effectLst/>
                <a:latin typeface="Calibri" panose="020F0502020204030204" pitchFamily="34" charset="0"/>
                <a:cs typeface="Calibri" panose="020F0502020204030204" pitchFamily="34" charset="0"/>
              </a:rPr>
              <a:t>LLM</a:t>
            </a:r>
          </a:p>
          <a:p>
            <a:r>
              <a:rPr lang="en" altLang="zh-CN" sz="1600" b="0" i="0" dirty="0">
                <a:effectLst/>
                <a:latin typeface="Calibri" panose="020F0502020204030204" pitchFamily="34" charset="0"/>
                <a:cs typeface="Calibri" panose="020F0502020204030204" pitchFamily="34" charset="0"/>
              </a:rPr>
              <a:t>(Large language models</a:t>
            </a:r>
            <a:r>
              <a:rPr lang="en" altLang="zh-CN" sz="1600" dirty="0">
                <a:latin typeface="Calibri" panose="020F0502020204030204" pitchFamily="34" charset="0"/>
                <a:cs typeface="Calibri" panose="020F0502020204030204" pitchFamily="34" charset="0"/>
              </a:rPr>
              <a:t>)</a:t>
            </a:r>
            <a:endParaRPr lang="zh-CN" altLang="en-US" sz="1600" dirty="0">
              <a:latin typeface="Calibri" panose="020F0502020204030204" pitchFamily="34" charset="0"/>
              <a:cs typeface="Calibri" panose="020F0502020204030204" pitchFamily="34" charset="0"/>
            </a:endParaRPr>
          </a:p>
        </p:txBody>
      </p:sp>
      <p:cxnSp>
        <p:nvCxnSpPr>
          <p:cNvPr id="32" name="直线箭头连接符 31">
            <a:extLst>
              <a:ext uri="{FF2B5EF4-FFF2-40B4-BE49-F238E27FC236}">
                <a16:creationId xmlns:a16="http://schemas.microsoft.com/office/drawing/2014/main" id="{ACCB0809-93FA-ED4F-827D-B9AF5F5D7A1B}"/>
              </a:ext>
            </a:extLst>
          </p:cNvPr>
          <p:cNvCxnSpPr/>
          <p:nvPr/>
        </p:nvCxnSpPr>
        <p:spPr>
          <a:xfrm>
            <a:off x="1708485" y="5685272"/>
            <a:ext cx="10948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27EC0D09-D59C-494E-966A-4BB9EFA8428B}"/>
              </a:ext>
            </a:extLst>
          </p:cNvPr>
          <p:cNvCxnSpPr/>
          <p:nvPr/>
        </p:nvCxnSpPr>
        <p:spPr>
          <a:xfrm>
            <a:off x="4407568" y="5647671"/>
            <a:ext cx="10948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369285E-A953-B740-9607-D55BA32C28BD}"/>
              </a:ext>
            </a:extLst>
          </p:cNvPr>
          <p:cNvCxnSpPr/>
          <p:nvPr/>
        </p:nvCxnSpPr>
        <p:spPr>
          <a:xfrm>
            <a:off x="7283115" y="5647671"/>
            <a:ext cx="109487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26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7AE57F4-68F2-404E-8375-BBB0678E861E}"/>
              </a:ext>
            </a:extLst>
          </p:cNvPr>
          <p:cNvSpPr txBox="1"/>
          <p:nvPr/>
        </p:nvSpPr>
        <p:spPr>
          <a:xfrm>
            <a:off x="800100" y="445169"/>
            <a:ext cx="3515321" cy="584775"/>
          </a:xfrm>
          <a:prstGeom prst="rect">
            <a:avLst/>
          </a:prstGeom>
          <a:noFill/>
        </p:spPr>
        <p:txBody>
          <a:bodyPr wrap="none" rtlCol="0">
            <a:spAutoFit/>
          </a:bodyPr>
          <a:lstStyle/>
          <a:p>
            <a:r>
              <a:rPr kumimoji="1" lang="en-US" altLang="zh-CN" sz="3200" dirty="0">
                <a:latin typeface="Calibri" panose="020F0502020204030204" pitchFamily="34" charset="0"/>
                <a:cs typeface="Calibri" panose="020F0502020204030204" pitchFamily="34" charset="0"/>
              </a:rPr>
              <a:t>Three</a:t>
            </a:r>
            <a:r>
              <a:rPr kumimoji="1" lang="zh-CN" altLang="en-US" sz="3200" dirty="0">
                <a:latin typeface="Calibri" panose="020F0502020204030204" pitchFamily="34" charset="0"/>
                <a:cs typeface="Calibri" panose="020F0502020204030204" pitchFamily="34" charset="0"/>
              </a:rPr>
              <a:t> </a:t>
            </a:r>
            <a:r>
              <a:rPr kumimoji="1" lang="en" altLang="zh-CN" sz="3200" dirty="0">
                <a:latin typeface="Calibri" panose="020F0502020204030204" pitchFamily="34" charset="0"/>
                <a:cs typeface="Calibri" panose="020F0502020204030204" pitchFamily="34" charset="0"/>
              </a:rPr>
              <a:t>architectures</a:t>
            </a:r>
            <a:r>
              <a:rPr kumimoji="1" lang="zh-CN" altLang="en-US" sz="3200" dirty="0">
                <a:latin typeface="Calibri" panose="020F0502020204030204" pitchFamily="34" charset="0"/>
                <a:cs typeface="Calibri" panose="020F0502020204030204" pitchFamily="34" charset="0"/>
              </a:rPr>
              <a:t> </a:t>
            </a:r>
          </a:p>
        </p:txBody>
      </p:sp>
      <p:pic>
        <p:nvPicPr>
          <p:cNvPr id="3" name="图片 2">
            <a:extLst>
              <a:ext uri="{FF2B5EF4-FFF2-40B4-BE49-F238E27FC236}">
                <a16:creationId xmlns:a16="http://schemas.microsoft.com/office/drawing/2014/main" id="{855B9C84-6E72-BF40-87C7-ABCD5DA73277}"/>
              </a:ext>
            </a:extLst>
          </p:cNvPr>
          <p:cNvPicPr>
            <a:picLocks noChangeAspect="1"/>
          </p:cNvPicPr>
          <p:nvPr/>
        </p:nvPicPr>
        <p:blipFill>
          <a:blip r:embed="rId2"/>
          <a:stretch>
            <a:fillRect/>
          </a:stretch>
        </p:blipFill>
        <p:spPr>
          <a:xfrm>
            <a:off x="6810944" y="1821430"/>
            <a:ext cx="4441323" cy="4220761"/>
          </a:xfrm>
          <a:prstGeom prst="rect">
            <a:avLst/>
          </a:prstGeom>
        </p:spPr>
      </p:pic>
      <p:pic>
        <p:nvPicPr>
          <p:cNvPr id="4" name="图片 3">
            <a:extLst>
              <a:ext uri="{FF2B5EF4-FFF2-40B4-BE49-F238E27FC236}">
                <a16:creationId xmlns:a16="http://schemas.microsoft.com/office/drawing/2014/main" id="{05B66C23-C8C2-CE47-B0AC-CA4AB82194D5}"/>
              </a:ext>
            </a:extLst>
          </p:cNvPr>
          <p:cNvPicPr>
            <a:picLocks noChangeAspect="1"/>
          </p:cNvPicPr>
          <p:nvPr/>
        </p:nvPicPr>
        <p:blipFill>
          <a:blip r:embed="rId3"/>
          <a:stretch>
            <a:fillRect/>
          </a:stretch>
        </p:blipFill>
        <p:spPr>
          <a:xfrm>
            <a:off x="1074108" y="1215189"/>
            <a:ext cx="3515322" cy="4761890"/>
          </a:xfrm>
          <a:prstGeom prst="rect">
            <a:avLst/>
          </a:prstGeom>
        </p:spPr>
      </p:pic>
      <p:sp>
        <p:nvSpPr>
          <p:cNvPr id="5" name="右箭头 4">
            <a:extLst>
              <a:ext uri="{FF2B5EF4-FFF2-40B4-BE49-F238E27FC236}">
                <a16:creationId xmlns:a16="http://schemas.microsoft.com/office/drawing/2014/main" id="{FB712C1F-5403-9545-9855-570D446274BD}"/>
              </a:ext>
            </a:extLst>
          </p:cNvPr>
          <p:cNvSpPr/>
          <p:nvPr/>
        </p:nvSpPr>
        <p:spPr>
          <a:xfrm>
            <a:off x="5205306" y="3438515"/>
            <a:ext cx="1311442" cy="49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ACDE0D6-8BCB-6449-ACC0-80E034CF2FB6}"/>
              </a:ext>
            </a:extLst>
          </p:cNvPr>
          <p:cNvSpPr txBox="1"/>
          <p:nvPr/>
        </p:nvSpPr>
        <p:spPr>
          <a:xfrm>
            <a:off x="2209895" y="6162324"/>
            <a:ext cx="1531926" cy="369332"/>
          </a:xfrm>
          <a:prstGeom prst="rect">
            <a:avLst/>
          </a:prstGeom>
          <a:noFill/>
        </p:spPr>
        <p:txBody>
          <a:bodyPr wrap="square" rtlCol="0">
            <a:spAutoFit/>
          </a:bodyPr>
          <a:lstStyle/>
          <a:p>
            <a:r>
              <a:rPr kumimoji="1" lang="en-US" altLang="zh-CN" dirty="0"/>
              <a:t>transformer</a:t>
            </a:r>
            <a:endParaRPr kumimoji="1" lang="zh-CN" altLang="en-US" dirty="0"/>
          </a:p>
        </p:txBody>
      </p:sp>
      <p:sp>
        <p:nvSpPr>
          <p:cNvPr id="11" name="文本框 10">
            <a:extLst>
              <a:ext uri="{FF2B5EF4-FFF2-40B4-BE49-F238E27FC236}">
                <a16:creationId xmlns:a16="http://schemas.microsoft.com/office/drawing/2014/main" id="{1A90A2DD-FAB6-0C4C-B7D2-EA49843684C7}"/>
              </a:ext>
            </a:extLst>
          </p:cNvPr>
          <p:cNvSpPr txBox="1"/>
          <p:nvPr/>
        </p:nvSpPr>
        <p:spPr>
          <a:xfrm>
            <a:off x="8462211" y="6162324"/>
            <a:ext cx="1531926" cy="369332"/>
          </a:xfrm>
          <a:prstGeom prst="rect">
            <a:avLst/>
          </a:prstGeom>
          <a:noFill/>
        </p:spPr>
        <p:txBody>
          <a:bodyPr wrap="square" rtlCol="0">
            <a:spAutoFit/>
          </a:bodyPr>
          <a:lstStyle/>
          <a:p>
            <a:r>
              <a:rPr kumimoji="1" lang="zh-CN" altLang="en-US" dirty="0"/>
              <a:t>三种架构</a:t>
            </a:r>
          </a:p>
        </p:txBody>
      </p:sp>
    </p:spTree>
    <p:extLst>
      <p:ext uri="{BB962C8B-B14F-4D97-AF65-F5344CB8AC3E}">
        <p14:creationId xmlns:p14="http://schemas.microsoft.com/office/powerpoint/2010/main" val="8038107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6643</TotalTime>
  <Words>2564</Words>
  <Application>Microsoft Macintosh PowerPoint</Application>
  <PresentationFormat>宽屏</PresentationFormat>
  <Paragraphs>300</Paragraphs>
  <Slides>41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-apple-system</vt:lpstr>
      <vt:lpstr>等线</vt:lpstr>
      <vt:lpstr>等线 Light</vt:lpstr>
      <vt:lpstr>Microsoft YaHei</vt:lpstr>
      <vt:lpstr>Microsoft YaHei</vt:lpstr>
      <vt:lpstr>system-ui</vt:lpstr>
      <vt:lpstr>Arial</vt:lpstr>
      <vt:lpstr>Arial Rounded MT Bold</vt:lpstr>
      <vt:lpstr>Calibri</vt:lpstr>
      <vt:lpstr>Fira Sans</vt:lpstr>
      <vt:lpstr>Office 主题​​</vt:lpstr>
      <vt:lpstr>awesome  LLMs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Emergent abilities of LLM —— In-context learning</vt:lpstr>
      <vt:lpstr>PowerPoint 演示文稿</vt:lpstr>
      <vt:lpstr>Emergent abilities of LLM —— In-context learning</vt:lpstr>
      <vt:lpstr>Emergent abilities of LLM —— In-context learning</vt:lpstr>
      <vt:lpstr>Emergent abilities of LLM —— Instruction following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LLMs</dc:title>
  <dc:creator>Microsoft Office User</dc:creator>
  <cp:lastModifiedBy>Microsoft Office User</cp:lastModifiedBy>
  <cp:revision>10</cp:revision>
  <dcterms:created xsi:type="dcterms:W3CDTF">2023-04-11T04:02:54Z</dcterms:created>
  <dcterms:modified xsi:type="dcterms:W3CDTF">2023-04-18T11:44:05Z</dcterms:modified>
</cp:coreProperties>
</file>